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447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4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12" Type="http://schemas.openxmlformats.org/officeDocument/2006/relationships/image" Target="../media/image13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11" Type="http://schemas.openxmlformats.org/officeDocument/2006/relationships/image" Target="../media/image12.wmf"/><Relationship Id="rId5" Type="http://schemas.openxmlformats.org/officeDocument/2006/relationships/image" Target="../media/image6.wmf"/><Relationship Id="rId15" Type="http://schemas.openxmlformats.org/officeDocument/2006/relationships/image" Target="../media/image16.wmf"/><Relationship Id="rId10" Type="http://schemas.openxmlformats.org/officeDocument/2006/relationships/image" Target="../media/image11.wmf"/><Relationship Id="rId4" Type="http://schemas.openxmlformats.org/officeDocument/2006/relationships/image" Target="../media/image5.wmf"/><Relationship Id="rId9" Type="http://schemas.openxmlformats.org/officeDocument/2006/relationships/image" Target="../media/image10.wmf"/><Relationship Id="rId14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65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53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4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37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12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2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98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07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55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A61AB-ACA3-4A5A-8533-C8A24FA6BE2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4DAD7-593A-485D-8F2F-57DAF7DD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2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.bin"/><Relationship Id="rId18" Type="http://schemas.openxmlformats.org/officeDocument/2006/relationships/image" Target="../media/image7.wmf"/><Relationship Id="rId26" Type="http://schemas.openxmlformats.org/officeDocument/2006/relationships/image" Target="../media/image10.wmf"/><Relationship Id="rId39" Type="http://schemas.openxmlformats.org/officeDocument/2006/relationships/oleObject" Target="../embeddings/oleObject20.bin"/><Relationship Id="rId21" Type="http://schemas.openxmlformats.org/officeDocument/2006/relationships/image" Target="../media/image8.wmf"/><Relationship Id="rId34" Type="http://schemas.openxmlformats.org/officeDocument/2006/relationships/oleObject" Target="../embeddings/oleObject16.bin"/><Relationship Id="rId42" Type="http://schemas.openxmlformats.org/officeDocument/2006/relationships/image" Target="../media/image15.wmf"/><Relationship Id="rId47" Type="http://schemas.openxmlformats.org/officeDocument/2006/relationships/image" Target="../media/image1.png"/><Relationship Id="rId7" Type="http://schemas.openxmlformats.org/officeDocument/2006/relationships/oleObject" Target="../embeddings/oleObject1.bin"/><Relationship Id="rId2" Type="http://schemas.openxmlformats.org/officeDocument/2006/relationships/tags" Target="../tags/tag1.xml"/><Relationship Id="rId16" Type="http://schemas.openxmlformats.org/officeDocument/2006/relationships/image" Target="../media/image6.wmf"/><Relationship Id="rId29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oleObject" Target="../embeddings/oleObject3.bin"/><Relationship Id="rId24" Type="http://schemas.openxmlformats.org/officeDocument/2006/relationships/oleObject" Target="../embeddings/oleObject10.bin"/><Relationship Id="rId32" Type="http://schemas.openxmlformats.org/officeDocument/2006/relationships/oleObject" Target="../embeddings/oleObject15.bin"/><Relationship Id="rId37" Type="http://schemas.openxmlformats.org/officeDocument/2006/relationships/oleObject" Target="../embeddings/oleObject19.bin"/><Relationship Id="rId40" Type="http://schemas.openxmlformats.org/officeDocument/2006/relationships/image" Target="../media/image14.wmf"/><Relationship Id="rId45" Type="http://schemas.openxmlformats.org/officeDocument/2006/relationships/image" Target="../media/image16.wmf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oleObject5.bin"/><Relationship Id="rId23" Type="http://schemas.openxmlformats.org/officeDocument/2006/relationships/image" Target="../media/image9.wmf"/><Relationship Id="rId28" Type="http://schemas.openxmlformats.org/officeDocument/2006/relationships/image" Target="../media/image11.wmf"/><Relationship Id="rId36" Type="http://schemas.openxmlformats.org/officeDocument/2006/relationships/oleObject" Target="../embeddings/oleObject18.bin"/><Relationship Id="rId10" Type="http://schemas.openxmlformats.org/officeDocument/2006/relationships/image" Target="../media/image3.wmf"/><Relationship Id="rId19" Type="http://schemas.openxmlformats.org/officeDocument/2006/relationships/oleObject" Target="../embeddings/oleObject7.bin"/><Relationship Id="rId31" Type="http://schemas.openxmlformats.org/officeDocument/2006/relationships/image" Target="../media/image12.wmf"/><Relationship Id="rId44" Type="http://schemas.openxmlformats.org/officeDocument/2006/relationships/oleObject" Target="../embeddings/oleObject23.bin"/><Relationship Id="rId4" Type="http://schemas.openxmlformats.org/officeDocument/2006/relationships/audio" Target="../media/media4.wav"/><Relationship Id="rId9" Type="http://schemas.openxmlformats.org/officeDocument/2006/relationships/oleObject" Target="../embeddings/oleObject2.bin"/><Relationship Id="rId14" Type="http://schemas.openxmlformats.org/officeDocument/2006/relationships/image" Target="../media/image5.wmf"/><Relationship Id="rId22" Type="http://schemas.openxmlformats.org/officeDocument/2006/relationships/oleObject" Target="../embeddings/oleObject9.bin"/><Relationship Id="rId27" Type="http://schemas.openxmlformats.org/officeDocument/2006/relationships/oleObject" Target="../embeddings/oleObject12.bin"/><Relationship Id="rId30" Type="http://schemas.openxmlformats.org/officeDocument/2006/relationships/oleObject" Target="../embeddings/oleObject14.bin"/><Relationship Id="rId35" Type="http://schemas.openxmlformats.org/officeDocument/2006/relationships/oleObject" Target="../embeddings/oleObject17.bin"/><Relationship Id="rId43" Type="http://schemas.openxmlformats.org/officeDocument/2006/relationships/oleObject" Target="../embeddings/oleObject22.bin"/><Relationship Id="rId8" Type="http://schemas.openxmlformats.org/officeDocument/2006/relationships/image" Target="../media/image2.wmf"/><Relationship Id="rId3" Type="http://schemas.microsoft.com/office/2007/relationships/media" Target="../media/media4.wav"/><Relationship Id="rId12" Type="http://schemas.openxmlformats.org/officeDocument/2006/relationships/image" Target="../media/image4.wmf"/><Relationship Id="rId17" Type="http://schemas.openxmlformats.org/officeDocument/2006/relationships/oleObject" Target="../embeddings/oleObject6.bin"/><Relationship Id="rId25" Type="http://schemas.openxmlformats.org/officeDocument/2006/relationships/oleObject" Target="../embeddings/oleObject11.bin"/><Relationship Id="rId33" Type="http://schemas.openxmlformats.org/officeDocument/2006/relationships/image" Target="../media/image13.wmf"/><Relationship Id="rId38" Type="http://schemas.openxmlformats.org/officeDocument/2006/relationships/image" Target="../media/image18.png"/><Relationship Id="rId46" Type="http://schemas.openxmlformats.org/officeDocument/2006/relationships/oleObject" Target="../embeddings/oleObject24.bin"/><Relationship Id="rId20" Type="http://schemas.openxmlformats.org/officeDocument/2006/relationships/oleObject" Target="../embeddings/oleObject8.bin"/><Relationship Id="rId41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28600" y="1295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86550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10</a:t>
            </a:r>
            <a:endParaRPr lang="en-US" altLang="zh-CN" dirty="0"/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539750" y="1700213"/>
            <a:ext cx="8229600" cy="421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spcAft>
                <a:spcPct val="80000"/>
              </a:spcAft>
            </a:pPr>
            <a:r>
              <a:rPr lang="en-US" altLang="zh-CN" b="1" dirty="0"/>
              <a:t>    </a:t>
            </a:r>
            <a:r>
              <a:rPr lang="zh-CN" altLang="en-US" sz="2800" b="1" dirty="0"/>
              <a:t>计算机网络是以</a:t>
            </a:r>
            <a:r>
              <a:rPr lang="zh-CN" altLang="en-US" sz="2800" b="1" i="1" u="sng" dirty="0">
                <a:solidFill>
                  <a:srgbClr val="FF0000"/>
                </a:solidFill>
              </a:rPr>
              <a:t>共享资源</a:t>
            </a:r>
            <a:r>
              <a:rPr lang="zh-CN" altLang="en-US" sz="2800" b="1" dirty="0"/>
              <a:t>（硬件、软件和信息等）为目的而连接起来的、</a:t>
            </a:r>
            <a:r>
              <a:rPr lang="zh-CN" altLang="en-US" sz="2800" b="1" i="1" u="sng" dirty="0">
                <a:solidFill>
                  <a:srgbClr val="FF0000"/>
                </a:solidFill>
              </a:rPr>
              <a:t>在协议控制下</a:t>
            </a:r>
            <a:r>
              <a:rPr lang="zh-CN" altLang="en-US" sz="2800" b="1" dirty="0"/>
              <a:t>，由一台或多台计算机、终端设备、数据传输设备等组成的系统之集合。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/>
              <a:t>    </a:t>
            </a:r>
            <a:r>
              <a:rPr lang="zh-CN" altLang="en-US" sz="2800" b="1" dirty="0" smtClean="0"/>
              <a:t>其中的计算机等系统</a:t>
            </a:r>
            <a:r>
              <a:rPr lang="zh-CN" altLang="en-US" sz="2800" b="1" dirty="0"/>
              <a:t>应当具有</a:t>
            </a:r>
            <a:r>
              <a:rPr lang="zh-CN" altLang="en-US" sz="2800" b="1" i="1" u="sng" dirty="0">
                <a:solidFill>
                  <a:srgbClr val="FF0000"/>
                </a:solidFill>
              </a:rPr>
              <a:t>独立自治</a:t>
            </a:r>
            <a:r>
              <a:rPr lang="zh-CN" altLang="en-US" sz="2800" b="1" dirty="0"/>
              <a:t>的能力，是可以</a:t>
            </a:r>
            <a:r>
              <a:rPr lang="zh-CN" altLang="en-US" sz="2800" b="1" dirty="0">
                <a:solidFill>
                  <a:srgbClr val="FF0000"/>
                </a:solidFill>
              </a:rPr>
              <a:t>独立运行</a:t>
            </a:r>
            <a:r>
              <a:rPr lang="zh-CN" altLang="en-US" sz="2800" b="1" dirty="0"/>
              <a:t>的系统。</a:t>
            </a:r>
          </a:p>
          <a:p>
            <a:endParaRPr lang="en-US" altLang="zh-CN" dirty="0"/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611188" y="460375"/>
            <a:ext cx="8229600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/>
              <a:t>计算机网络的定义</a:t>
            </a:r>
            <a:r>
              <a:rPr lang="zh-CN" altLang="en-US" sz="3200"/>
              <a:t>：</a:t>
            </a:r>
            <a:endParaRPr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12505"/>
      </p:ext>
    </p:extLst>
  </p:cSld>
  <p:clrMapOvr>
    <a:masterClrMapping/>
  </p:clrMapOvr>
  <p:transition advTm="587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85800" y="152400"/>
            <a:ext cx="7924800" cy="973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</a:pPr>
            <a:endParaRPr lang="en-US" altLang="zh-CN" sz="1400"/>
          </a:p>
          <a:p>
            <a:pPr marL="342900" indent="-342900">
              <a:spcBef>
                <a:spcPct val="20000"/>
              </a:spcBef>
              <a:spcAft>
                <a:spcPct val="100000"/>
              </a:spcAft>
            </a:pPr>
            <a:r>
              <a:rPr lang="zh-CN" altLang="en-US" sz="3200" b="1"/>
              <a:t>网络的功能</a:t>
            </a:r>
            <a:endParaRPr lang="zh-CN" altLang="en-US" sz="3200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28600" y="1143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8655050" y="117475"/>
            <a:ext cx="48102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11</a:t>
            </a:r>
            <a:endParaRPr lang="en-US" altLang="zh-CN" dirty="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84213" y="1217613"/>
            <a:ext cx="8280400" cy="5640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</a:pPr>
            <a:endParaRPr lang="en-US" altLang="zh-CN" sz="1400" dirty="0"/>
          </a:p>
          <a:p>
            <a:pPr marL="342900" indent="-342900">
              <a:spcBef>
                <a:spcPct val="20000"/>
              </a:spcBef>
              <a:spcAft>
                <a:spcPct val="100000"/>
              </a:spcAft>
            </a:pPr>
            <a:r>
              <a:rPr lang="zh-CN" altLang="en-US" sz="2800" b="1" dirty="0"/>
              <a:t>计算机联网的主要目的</a:t>
            </a:r>
            <a:r>
              <a:rPr lang="en-US" altLang="zh-CN" sz="2800" b="1" dirty="0"/>
              <a:t>—</a:t>
            </a:r>
            <a:r>
              <a:rPr lang="zh-CN" altLang="en-US" sz="2800" b="1" dirty="0"/>
              <a:t>跨越时空：</a:t>
            </a:r>
            <a:endParaRPr lang="zh-CN" altLang="en-US" dirty="0"/>
          </a:p>
          <a:p>
            <a:pPr marL="742950" lvl="1" indent="-285750">
              <a:lnSpc>
                <a:spcPct val="6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3200" b="1" dirty="0">
                <a:solidFill>
                  <a:srgbClr val="FF0000"/>
                </a:solidFill>
              </a:rPr>
              <a:t>资源共享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dirty="0"/>
              <a:t>    </a:t>
            </a:r>
            <a:r>
              <a:rPr lang="zh-CN" altLang="en-US" sz="2800" b="1" u="sng" dirty="0"/>
              <a:t>硬件共享</a:t>
            </a:r>
            <a:r>
              <a:rPr lang="zh-CN" altLang="en-US" sz="2800" dirty="0"/>
              <a:t>：</a:t>
            </a:r>
            <a:r>
              <a:rPr lang="zh-CN" altLang="en-US" sz="2400" b="1" dirty="0"/>
              <a:t>大型计算机（集群）处理能力，昂贵外设；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2400" b="1" dirty="0"/>
              <a:t>                            闲散资源的共享（</a:t>
            </a:r>
            <a:r>
              <a:rPr lang="en-US" altLang="zh-CN" sz="2400" b="1" dirty="0"/>
              <a:t>P2P</a:t>
            </a:r>
            <a:r>
              <a:rPr lang="zh-CN" altLang="en-US" sz="2400" b="1" dirty="0"/>
              <a:t>）；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2800" dirty="0"/>
              <a:t>    </a:t>
            </a:r>
            <a:r>
              <a:rPr lang="zh-CN" altLang="en-US" sz="2800" b="1" u="sng" dirty="0"/>
              <a:t>软件共享</a:t>
            </a:r>
            <a:r>
              <a:rPr lang="zh-CN" altLang="en-US" sz="2800" dirty="0"/>
              <a:t>：</a:t>
            </a:r>
            <a:r>
              <a:rPr lang="zh-CN" altLang="en-US" sz="2400" b="1" dirty="0"/>
              <a:t>应用软件、系统软件等；</a:t>
            </a:r>
            <a:endParaRPr lang="zh-CN" altLang="en-US" sz="2400" dirty="0"/>
          </a:p>
          <a:p>
            <a:pPr marL="342900" indent="-342900">
              <a:spcBef>
                <a:spcPct val="20000"/>
              </a:spcBef>
            </a:pPr>
            <a:r>
              <a:rPr lang="zh-CN" altLang="en-US" sz="2800" dirty="0"/>
              <a:t>    </a:t>
            </a:r>
            <a:r>
              <a:rPr lang="zh-CN" altLang="en-US" sz="2800" b="1" u="sng" dirty="0"/>
              <a:t>信息共享</a:t>
            </a:r>
            <a:r>
              <a:rPr lang="zh-CN" altLang="en-US" sz="2800" dirty="0"/>
              <a:t>：</a:t>
            </a:r>
            <a:r>
              <a:rPr lang="zh-CN" altLang="en-US" sz="2400" b="1" dirty="0"/>
              <a:t>用户数据（市场信息）等。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</a:pPr>
            <a:endParaRPr lang="zh-CN" altLang="en-US" sz="2800" dirty="0"/>
          </a:p>
          <a:p>
            <a:pPr marL="742950" lvl="1" indent="-285750">
              <a:lnSpc>
                <a:spcPct val="6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3200" b="1" dirty="0">
                <a:solidFill>
                  <a:srgbClr val="FF0000"/>
                </a:solidFill>
              </a:rPr>
              <a:t>数据传输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dirty="0"/>
              <a:t>    </a:t>
            </a:r>
            <a:r>
              <a:rPr lang="zh-CN" altLang="en-US" dirty="0" smtClean="0"/>
              <a:t>            </a:t>
            </a:r>
            <a:r>
              <a:rPr lang="zh-CN" altLang="en-US" sz="2400" b="1" dirty="0" smtClean="0"/>
              <a:t>支持</a:t>
            </a:r>
            <a:r>
              <a:rPr lang="zh-CN" altLang="en-US" sz="2400" b="1" dirty="0"/>
              <a:t>用户之间的数据传输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信息交换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2400" b="1" dirty="0"/>
              <a:t>          （如电子邮件，</a:t>
            </a:r>
            <a:r>
              <a:rPr lang="en-US" altLang="zh-CN" sz="2400" b="1" dirty="0"/>
              <a:t>IP</a:t>
            </a:r>
            <a:r>
              <a:rPr lang="zh-CN" altLang="en-US" sz="2400" b="1" dirty="0"/>
              <a:t>电话，</a:t>
            </a:r>
            <a:r>
              <a:rPr lang="en-US" altLang="zh-CN" sz="2400" b="1" dirty="0"/>
              <a:t>QQ</a:t>
            </a:r>
            <a:r>
              <a:rPr lang="zh-CN" altLang="en-US" sz="2400" b="1" dirty="0"/>
              <a:t>、微信等</a:t>
            </a:r>
            <a:r>
              <a:rPr lang="zh-CN" altLang="en-US" sz="2400" b="1" dirty="0"/>
              <a:t>）；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8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02"/>
    </mc:Choice>
    <mc:Fallback xmlns="">
      <p:transition spd="slow" advTm="63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685800" y="152400"/>
            <a:ext cx="8153400" cy="1044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</a:pPr>
            <a:endParaRPr lang="en-US" altLang="zh-CN" sz="1400"/>
          </a:p>
          <a:p>
            <a:pPr marL="342900" indent="-342900">
              <a:spcBef>
                <a:spcPct val="20000"/>
              </a:spcBef>
              <a:spcAft>
                <a:spcPct val="40000"/>
              </a:spcAft>
            </a:pPr>
            <a:r>
              <a:rPr lang="zh-CN" altLang="en-US" sz="3200" b="1"/>
              <a:t>计算机网络和信息社会</a:t>
            </a:r>
            <a:endParaRPr lang="zh-CN" altLang="en-US" sz="2800" b="1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228600" y="1143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86550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12</a:t>
            </a:r>
            <a:endParaRPr lang="en-US" altLang="zh-CN" dirty="0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23850" y="1341438"/>
            <a:ext cx="8640763" cy="5319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</a:pPr>
            <a:r>
              <a:rPr lang="en-US" altLang="zh-CN" sz="2800" b="1" dirty="0"/>
              <a:t>    </a:t>
            </a:r>
            <a:r>
              <a:rPr lang="zh-CN" altLang="en-US" sz="2800" b="1" dirty="0" smtClean="0"/>
              <a:t>农业社会 → 工业社会 → 信息社会</a:t>
            </a:r>
            <a:endParaRPr lang="en-US" altLang="zh-CN" sz="2800" b="1" dirty="0" smtClean="0"/>
          </a:p>
          <a:p>
            <a:pPr marL="342900" indent="-342900">
              <a:spcBef>
                <a:spcPct val="20000"/>
              </a:spcBef>
            </a:pPr>
            <a:r>
              <a:rPr lang="en-US" altLang="zh-CN" sz="2800" b="1" dirty="0" smtClean="0"/>
              <a:t>    </a:t>
            </a:r>
            <a:r>
              <a:rPr lang="zh-CN" altLang="en-US" sz="2800" b="1" dirty="0" smtClean="0"/>
              <a:t>信息社会的</a:t>
            </a:r>
            <a:r>
              <a:rPr lang="zh-CN" altLang="en-US" sz="2800" b="1" dirty="0"/>
              <a:t>特征</a:t>
            </a:r>
            <a:r>
              <a:rPr lang="zh-CN" altLang="en-US" sz="2800" dirty="0"/>
              <a:t>：</a:t>
            </a:r>
            <a:r>
              <a:rPr lang="zh-CN" altLang="en-US" sz="2800" b="1" dirty="0"/>
              <a:t>信息具有价值</a:t>
            </a:r>
            <a:r>
              <a:rPr lang="zh-CN" altLang="en-US" b="1" dirty="0"/>
              <a:t>；</a:t>
            </a:r>
          </a:p>
          <a:p>
            <a:pPr marL="342900" indent="-342900">
              <a:spcBef>
                <a:spcPct val="30000"/>
              </a:spcBef>
            </a:pPr>
            <a:r>
              <a:rPr lang="zh-CN" altLang="en-US" sz="2800" dirty="0"/>
              <a:t>    </a:t>
            </a:r>
            <a:r>
              <a:rPr lang="zh-CN" altLang="en-US" sz="2800" b="1" u="sng" dirty="0"/>
              <a:t>信息的特点</a:t>
            </a:r>
            <a:r>
              <a:rPr lang="zh-CN" altLang="en-US" sz="2800" dirty="0"/>
              <a:t>：</a:t>
            </a:r>
            <a:r>
              <a:rPr lang="zh-CN" altLang="en-US" sz="2800" b="1" dirty="0"/>
              <a:t>时效性</a:t>
            </a:r>
            <a:r>
              <a:rPr lang="zh-CN" altLang="en-US" b="1" dirty="0"/>
              <a:t>；</a:t>
            </a:r>
            <a:endParaRPr lang="zh-CN" altLang="en-US" sz="2800" dirty="0"/>
          </a:p>
          <a:p>
            <a:pPr marL="342900" indent="-342900">
              <a:spcBef>
                <a:spcPct val="30000"/>
              </a:spcBef>
            </a:pPr>
            <a:r>
              <a:rPr lang="zh-CN" altLang="en-US" sz="2800" dirty="0"/>
              <a:t>    </a:t>
            </a:r>
            <a:r>
              <a:rPr lang="zh-CN" altLang="en-US" sz="2800" b="1" u="sng" dirty="0"/>
              <a:t>计算机</a:t>
            </a:r>
            <a:r>
              <a:rPr lang="zh-CN" altLang="en-US" sz="2800" dirty="0"/>
              <a:t>：</a:t>
            </a:r>
            <a:r>
              <a:rPr lang="zh-CN" altLang="en-US" sz="2800" b="1" dirty="0"/>
              <a:t>信息处理的最佳工具；</a:t>
            </a:r>
          </a:p>
          <a:p>
            <a:pPr marL="342900" indent="-342900">
              <a:spcBef>
                <a:spcPct val="30000"/>
              </a:spcBef>
            </a:pPr>
            <a:r>
              <a:rPr lang="zh-CN" altLang="en-US" sz="2800" b="1" dirty="0"/>
              <a:t>    </a:t>
            </a:r>
            <a:r>
              <a:rPr lang="zh-CN" altLang="en-US" sz="2800" b="1" u="sng" dirty="0"/>
              <a:t>计算机网络</a:t>
            </a:r>
            <a:r>
              <a:rPr lang="zh-CN" altLang="en-US" sz="2800" b="1" dirty="0"/>
              <a:t>：具有高速的信息传输能力</a:t>
            </a:r>
            <a:r>
              <a:rPr lang="zh-CN" altLang="en-US" sz="2800" b="1" dirty="0" smtClean="0"/>
              <a:t>，发挥</a:t>
            </a:r>
            <a:r>
              <a:rPr lang="zh-CN" altLang="en-US" sz="2800" b="1" dirty="0"/>
              <a:t>计算机处理的效率</a:t>
            </a:r>
            <a:r>
              <a:rPr lang="zh-CN" altLang="en-US" b="1" dirty="0" smtClean="0"/>
              <a:t>，</a:t>
            </a:r>
            <a:r>
              <a:rPr lang="zh-CN" altLang="en-US" sz="2800" b="1" dirty="0" smtClean="0"/>
              <a:t>信息社会</a:t>
            </a:r>
            <a:r>
              <a:rPr lang="zh-CN" altLang="en-US" sz="2800" b="1" dirty="0"/>
              <a:t>得以快速发展的支撑技术</a:t>
            </a:r>
            <a:r>
              <a:rPr lang="en-US" altLang="zh-CN" sz="2800" b="1" dirty="0"/>
              <a:t>;</a:t>
            </a:r>
          </a:p>
          <a:p>
            <a:pPr marL="342900" indent="-342900">
              <a:spcBef>
                <a:spcPct val="30000"/>
              </a:spcBef>
            </a:pPr>
            <a:r>
              <a:rPr lang="en-US" altLang="zh-CN" sz="2800" b="1" dirty="0"/>
              <a:t>    90</a:t>
            </a:r>
            <a:r>
              <a:rPr lang="zh-CN" altLang="en-US" sz="2800" b="1" dirty="0"/>
              <a:t>年代，美国提出</a:t>
            </a:r>
            <a:r>
              <a:rPr lang="zh-CN" altLang="en-US" sz="2800" b="1" dirty="0">
                <a:latin typeface="宋体" pitchFamily="2" charset="-122"/>
              </a:rPr>
              <a:t>建立信息高速公路（国家信息基础设施</a:t>
            </a:r>
            <a:r>
              <a:rPr lang="en-US" altLang="zh-CN" sz="2800" b="1" dirty="0">
                <a:latin typeface="宋体" pitchFamily="2" charset="-122"/>
              </a:rPr>
              <a:t>—NII</a:t>
            </a:r>
            <a:r>
              <a:rPr lang="zh-CN" altLang="en-US" sz="2800" b="1" dirty="0">
                <a:latin typeface="宋体" pitchFamily="2" charset="-122"/>
              </a:rPr>
              <a:t>），构建贯通全美各大学、研究机构、企业及家庭的全国性网络。全球响应</a:t>
            </a:r>
            <a:r>
              <a:rPr lang="en-US" altLang="zh-CN" sz="2800" b="1" dirty="0">
                <a:latin typeface="宋体" pitchFamily="2" charset="-122"/>
              </a:rPr>
              <a:t>—GII</a:t>
            </a:r>
            <a:r>
              <a:rPr lang="zh-CN" altLang="en-US" sz="2800" b="1" dirty="0">
                <a:latin typeface="宋体" pitchFamily="2" charset="-122"/>
              </a:rPr>
              <a:t>，我国</a:t>
            </a:r>
            <a:r>
              <a:rPr lang="zh-CN" altLang="en-US" sz="2800" b="1" dirty="0"/>
              <a:t>倡导的各项上网工程，网络渗透各行各业，生活中密不可分的一部分。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07"/>
    </mc:Choice>
    <mc:Fallback xmlns="">
      <p:transition spd="slow" advTm="118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6" name="Cloud"/>
          <p:cNvSpPr>
            <a:spLocks noChangeAspect="1" noEditPoints="1" noChangeArrowheads="1"/>
          </p:cNvSpPr>
          <p:nvPr/>
        </p:nvSpPr>
        <p:spPr bwMode="auto">
          <a:xfrm>
            <a:off x="2555776" y="1556792"/>
            <a:ext cx="3581400" cy="224948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kumimoji="0" lang="en-US" sz="1800" b="1" dirty="0">
                <a:latin typeface="Gill Sans MT" pitchFamily="34" charset="0"/>
              </a:rPr>
              <a:t>Internet </a:t>
            </a:r>
            <a:r>
              <a:rPr kumimoji="0" lang="en-US" sz="1800" dirty="0">
                <a:latin typeface="Gill Sans MT" pitchFamily="34" charset="0"/>
              </a:rPr>
              <a:t>(Global</a:t>
            </a:r>
          </a:p>
          <a:p>
            <a:pPr algn="ctr" eaLnBrk="0" hangingPunct="0">
              <a:defRPr/>
            </a:pPr>
            <a:r>
              <a:rPr kumimoji="0" lang="en-US" sz="1800" dirty="0">
                <a:latin typeface="Gill Sans MT" pitchFamily="34" charset="0"/>
              </a:rPr>
              <a:t>infrastructure</a:t>
            </a:r>
          </a:p>
          <a:p>
            <a:pPr algn="ctr" eaLnBrk="0" hangingPunct="0">
              <a:defRPr/>
            </a:pPr>
            <a:r>
              <a:rPr kumimoji="0" lang="en-US" sz="1800" dirty="0">
                <a:latin typeface="Gill Sans MT" pitchFamily="34" charset="0"/>
              </a:rPr>
              <a:t>for information which uses TCP/IP</a:t>
            </a:r>
          </a:p>
          <a:p>
            <a:pPr algn="ctr" eaLnBrk="0" hangingPunct="0">
              <a:defRPr/>
            </a:pPr>
            <a:r>
              <a:rPr kumimoji="0" lang="en-US" sz="1800" dirty="0">
                <a:latin typeface="Gill Sans MT" pitchFamily="34" charset="0"/>
              </a:rPr>
              <a:t>Communication)</a:t>
            </a:r>
            <a:endParaRPr kumimoji="0" lang="en-GB" altLang="zh-CN" sz="1800" dirty="0">
              <a:latin typeface="Gill Sans MT" pitchFamily="34" charset="0"/>
            </a:endParaRPr>
          </a:p>
        </p:txBody>
      </p:sp>
      <p:pic>
        <p:nvPicPr>
          <p:cNvPr id="105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692696"/>
            <a:ext cx="762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2" name="Line 6"/>
          <p:cNvSpPr>
            <a:spLocks noChangeShapeType="1"/>
          </p:cNvSpPr>
          <p:nvPr/>
        </p:nvSpPr>
        <p:spPr bwMode="auto">
          <a:xfrm>
            <a:off x="2123729" y="1412776"/>
            <a:ext cx="864096" cy="5760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3" name="Text Box 7"/>
          <p:cNvSpPr txBox="1">
            <a:spLocks noChangeArrowheads="1"/>
          </p:cNvSpPr>
          <p:nvPr/>
        </p:nvSpPr>
        <p:spPr bwMode="auto">
          <a:xfrm>
            <a:off x="251520" y="3501008"/>
            <a:ext cx="200721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zh-CN" altLang="en-US" sz="1600" dirty="0">
                <a:latin typeface="Gill Sans MT" pitchFamily="34" charset="0"/>
              </a:rPr>
              <a:t>信息家电</a:t>
            </a:r>
          </a:p>
          <a:p>
            <a:pPr eaLnBrk="0" hangingPunct="0"/>
            <a:r>
              <a:rPr kumimoji="0" lang="en-US" altLang="zh-CN" sz="1600" dirty="0" smtClean="0">
                <a:latin typeface="Gill Sans MT" pitchFamily="34" charset="0"/>
              </a:rPr>
              <a:t>Information </a:t>
            </a:r>
            <a:r>
              <a:rPr kumimoji="0" lang="en-US" altLang="zh-CN" sz="1600" dirty="0">
                <a:latin typeface="Gill Sans MT" pitchFamily="34" charset="0"/>
              </a:rPr>
              <a:t>Appliance</a:t>
            </a:r>
            <a:endParaRPr kumimoji="0" lang="en-US" altLang="zh-CN" dirty="0">
              <a:latin typeface="Gill Sans MT" pitchFamily="34" charset="0"/>
            </a:endParaRPr>
          </a:p>
        </p:txBody>
      </p:sp>
      <p:pic>
        <p:nvPicPr>
          <p:cNvPr id="105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9350" y="2444750"/>
            <a:ext cx="762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5" name="Line 9"/>
          <p:cNvSpPr>
            <a:spLocks noChangeShapeType="1"/>
          </p:cNvSpPr>
          <p:nvPr/>
        </p:nvSpPr>
        <p:spPr bwMode="auto">
          <a:xfrm flipV="1">
            <a:off x="1835150" y="2743200"/>
            <a:ext cx="75565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6" name="Text Box 10"/>
          <p:cNvSpPr txBox="1">
            <a:spLocks noChangeArrowheads="1"/>
          </p:cNvSpPr>
          <p:nvPr/>
        </p:nvSpPr>
        <p:spPr bwMode="auto">
          <a:xfrm>
            <a:off x="107504" y="2492896"/>
            <a:ext cx="1123706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Electronic</a:t>
            </a:r>
          </a:p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Commerce</a:t>
            </a:r>
          </a:p>
          <a:p>
            <a:pPr eaLnBrk="0" hangingPunct="0"/>
            <a:r>
              <a:rPr kumimoji="0" lang="zh-CN" altLang="en-US" sz="1600" dirty="0">
                <a:latin typeface="Gill Sans MT" pitchFamily="34" charset="0"/>
              </a:rPr>
              <a:t>电子商务</a:t>
            </a:r>
          </a:p>
        </p:txBody>
      </p:sp>
      <p:pic>
        <p:nvPicPr>
          <p:cNvPr id="1057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7550" y="3282950"/>
            <a:ext cx="762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8" name="Line 12"/>
          <p:cNvSpPr>
            <a:spLocks noChangeShapeType="1"/>
          </p:cNvSpPr>
          <p:nvPr/>
        </p:nvSpPr>
        <p:spPr bwMode="auto">
          <a:xfrm flipV="1">
            <a:off x="2673350" y="3581400"/>
            <a:ext cx="52705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9" name="Text Box 13"/>
          <p:cNvSpPr txBox="1">
            <a:spLocks noChangeArrowheads="1"/>
          </p:cNvSpPr>
          <p:nvPr/>
        </p:nvSpPr>
        <p:spPr bwMode="auto">
          <a:xfrm>
            <a:off x="2267744" y="5085184"/>
            <a:ext cx="1854200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Remote Education</a:t>
            </a:r>
          </a:p>
          <a:p>
            <a:pPr eaLnBrk="0" hangingPunct="0"/>
            <a:r>
              <a:rPr kumimoji="0" lang="zh-CN" altLang="en-US" sz="1800" dirty="0">
                <a:latin typeface="Gill Sans MT" pitchFamily="34" charset="0"/>
              </a:rPr>
              <a:t>远程教育</a:t>
            </a:r>
          </a:p>
        </p:txBody>
      </p:sp>
      <p:pic>
        <p:nvPicPr>
          <p:cNvPr id="1060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8150" y="4349750"/>
            <a:ext cx="762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1" name="Line 15"/>
          <p:cNvSpPr>
            <a:spLocks noChangeShapeType="1"/>
          </p:cNvSpPr>
          <p:nvPr/>
        </p:nvSpPr>
        <p:spPr bwMode="auto">
          <a:xfrm flipV="1">
            <a:off x="3663950" y="3657600"/>
            <a:ext cx="298450" cy="1149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2" name="Text Box 16"/>
          <p:cNvSpPr txBox="1">
            <a:spLocks noChangeArrowheads="1"/>
          </p:cNvSpPr>
          <p:nvPr/>
        </p:nvSpPr>
        <p:spPr bwMode="auto">
          <a:xfrm>
            <a:off x="3923928" y="5589240"/>
            <a:ext cx="1389063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Telemedicine</a:t>
            </a:r>
          </a:p>
          <a:p>
            <a:pPr eaLnBrk="0" hangingPunct="0"/>
            <a:r>
              <a:rPr kumimoji="0" lang="zh-CN" altLang="en-US" sz="1800" dirty="0">
                <a:latin typeface="Gill Sans MT" pitchFamily="34" charset="0"/>
              </a:rPr>
              <a:t>远程医疗</a:t>
            </a:r>
          </a:p>
        </p:txBody>
      </p:sp>
      <p:pic>
        <p:nvPicPr>
          <p:cNvPr id="1063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6963" y="76200"/>
            <a:ext cx="762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4" name="Line 18"/>
          <p:cNvSpPr>
            <a:spLocks noChangeShapeType="1"/>
          </p:cNvSpPr>
          <p:nvPr/>
        </p:nvSpPr>
        <p:spPr bwMode="auto">
          <a:xfrm>
            <a:off x="4170363" y="914400"/>
            <a:ext cx="20637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5" name="Text Box 19"/>
          <p:cNvSpPr txBox="1">
            <a:spLocks noChangeArrowheads="1"/>
          </p:cNvSpPr>
          <p:nvPr/>
        </p:nvSpPr>
        <p:spPr bwMode="auto">
          <a:xfrm>
            <a:off x="5846763" y="5318125"/>
            <a:ext cx="253870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Digital video/</a:t>
            </a:r>
          </a:p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audio/applications download</a:t>
            </a:r>
          </a:p>
          <a:p>
            <a:pPr eaLnBrk="0" hangingPunct="0"/>
            <a:r>
              <a:rPr kumimoji="0" lang="zh-CN" altLang="en-US" sz="1600" dirty="0">
                <a:latin typeface="Gill Sans MT" pitchFamily="34" charset="0"/>
              </a:rPr>
              <a:t>数字化影视频</a:t>
            </a:r>
          </a:p>
        </p:txBody>
      </p:sp>
      <p:sp>
        <p:nvSpPr>
          <p:cNvPr id="1066" name="Line 20"/>
          <p:cNvSpPr>
            <a:spLocks noChangeShapeType="1"/>
          </p:cNvSpPr>
          <p:nvPr/>
        </p:nvSpPr>
        <p:spPr bwMode="auto">
          <a:xfrm flipH="1">
            <a:off x="5638800" y="1219200"/>
            <a:ext cx="44767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7" name="Text Box 21"/>
          <p:cNvSpPr txBox="1">
            <a:spLocks noChangeArrowheads="1"/>
          </p:cNvSpPr>
          <p:nvPr/>
        </p:nvSpPr>
        <p:spPr bwMode="auto">
          <a:xfrm>
            <a:off x="7452320" y="1340768"/>
            <a:ext cx="12366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Video</a:t>
            </a:r>
          </a:p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conferencing</a:t>
            </a:r>
            <a:endParaRPr kumimoji="0" lang="en-US" altLang="zh-CN" dirty="0">
              <a:latin typeface="Gill Sans MT" pitchFamily="34" charset="0"/>
            </a:endParaRPr>
          </a:p>
        </p:txBody>
      </p:sp>
      <p:pic>
        <p:nvPicPr>
          <p:cNvPr id="1068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05475" y="533400"/>
            <a:ext cx="762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Line 23"/>
          <p:cNvSpPr>
            <a:spLocks noChangeShapeType="1"/>
          </p:cNvSpPr>
          <p:nvPr/>
        </p:nvSpPr>
        <p:spPr bwMode="auto">
          <a:xfrm flipH="1">
            <a:off x="6012160" y="1844824"/>
            <a:ext cx="828675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0" name="Text Box 24"/>
          <p:cNvSpPr txBox="1">
            <a:spLocks noChangeArrowheads="1"/>
          </p:cNvSpPr>
          <p:nvPr/>
        </p:nvSpPr>
        <p:spPr bwMode="auto">
          <a:xfrm>
            <a:off x="6516216" y="332656"/>
            <a:ext cx="8382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Remote</a:t>
            </a:r>
          </a:p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control</a:t>
            </a:r>
            <a:endParaRPr kumimoji="0" lang="en-US" altLang="zh-CN" dirty="0">
              <a:latin typeface="Gill Sans MT" pitchFamily="34" charset="0"/>
            </a:endParaRPr>
          </a:p>
        </p:txBody>
      </p:sp>
      <p:pic>
        <p:nvPicPr>
          <p:cNvPr id="1071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96075" y="1371600"/>
            <a:ext cx="762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2" name="Line 26"/>
          <p:cNvSpPr>
            <a:spLocks noChangeShapeType="1"/>
          </p:cNvSpPr>
          <p:nvPr/>
        </p:nvSpPr>
        <p:spPr bwMode="auto">
          <a:xfrm flipH="1" flipV="1">
            <a:off x="5715000" y="3352800"/>
            <a:ext cx="969963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73" name="Picture 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84963" y="3429000"/>
            <a:ext cx="762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4" name="Line 28"/>
          <p:cNvSpPr>
            <a:spLocks noChangeShapeType="1"/>
          </p:cNvSpPr>
          <p:nvPr/>
        </p:nvSpPr>
        <p:spPr bwMode="auto">
          <a:xfrm flipH="1" flipV="1">
            <a:off x="5257800" y="3581400"/>
            <a:ext cx="893763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" name="Text Box 29"/>
          <p:cNvSpPr txBox="1">
            <a:spLocks noChangeArrowheads="1"/>
          </p:cNvSpPr>
          <p:nvPr/>
        </p:nvSpPr>
        <p:spPr bwMode="auto">
          <a:xfrm>
            <a:off x="4356100" y="0"/>
            <a:ext cx="166846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kumimoji="0" lang="zh-CN" altLang="en-US" sz="1600">
                <a:latin typeface="Gill Sans MT" pitchFamily="34" charset="0"/>
              </a:rPr>
              <a:t>传统应用</a:t>
            </a:r>
          </a:p>
          <a:p>
            <a:pPr eaLnBrk="0" hangingPunct="0"/>
            <a:r>
              <a:rPr kumimoji="0" lang="en-US" altLang="zh-CN" sz="1600">
                <a:latin typeface="Gill Sans MT" pitchFamily="34" charset="0"/>
              </a:rPr>
              <a:t>Electronic mail</a:t>
            </a:r>
          </a:p>
          <a:p>
            <a:pPr eaLnBrk="0" hangingPunct="0"/>
            <a:r>
              <a:rPr kumimoji="0" lang="en-US" altLang="zh-CN" sz="1600">
                <a:latin typeface="Gill Sans MT" pitchFamily="34" charset="0"/>
              </a:rPr>
              <a:t>FTP</a:t>
            </a:r>
          </a:p>
          <a:p>
            <a:pPr eaLnBrk="0" hangingPunct="0"/>
            <a:r>
              <a:rPr kumimoji="0" lang="en-US" altLang="zh-CN" sz="1600">
                <a:latin typeface="Gill Sans MT" pitchFamily="34" charset="0"/>
              </a:rPr>
              <a:t>Telnet</a:t>
            </a:r>
          </a:p>
          <a:p>
            <a:pPr eaLnBrk="0" hangingPunct="0"/>
            <a:r>
              <a:rPr kumimoji="0" lang="en-US" altLang="zh-CN" sz="1600">
                <a:latin typeface="Gill Sans MT" pitchFamily="34" charset="0"/>
              </a:rPr>
              <a:t>WWW</a:t>
            </a:r>
            <a:endParaRPr kumimoji="0" lang="en-US" altLang="zh-CN">
              <a:latin typeface="Gill Sans MT" pitchFamily="34" charset="0"/>
            </a:endParaRPr>
          </a:p>
        </p:txBody>
      </p:sp>
      <p:pic>
        <p:nvPicPr>
          <p:cNvPr id="1076" name="Picture 3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75363" y="4572000"/>
            <a:ext cx="762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7" name="Line 31"/>
          <p:cNvSpPr>
            <a:spLocks noChangeShapeType="1"/>
          </p:cNvSpPr>
          <p:nvPr/>
        </p:nvSpPr>
        <p:spPr bwMode="auto">
          <a:xfrm flipH="1" flipV="1">
            <a:off x="4572000" y="3717032"/>
            <a:ext cx="66675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78" name="Picture 3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1960" y="4869160"/>
            <a:ext cx="762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9" name="Text Box 33"/>
          <p:cNvSpPr txBox="1">
            <a:spLocks noChangeArrowheads="1"/>
          </p:cNvSpPr>
          <p:nvPr/>
        </p:nvSpPr>
        <p:spPr bwMode="auto">
          <a:xfrm>
            <a:off x="7668344" y="2420888"/>
            <a:ext cx="11239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Distributed</a:t>
            </a:r>
          </a:p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databases</a:t>
            </a:r>
            <a:endParaRPr kumimoji="0" lang="en-US" altLang="zh-CN" dirty="0">
              <a:latin typeface="Gill Sans MT" pitchFamily="34" charset="0"/>
            </a:endParaRPr>
          </a:p>
        </p:txBody>
      </p:sp>
      <p:sp>
        <p:nvSpPr>
          <p:cNvPr id="1080" name="Line 34"/>
          <p:cNvSpPr>
            <a:spLocks noChangeShapeType="1"/>
          </p:cNvSpPr>
          <p:nvPr/>
        </p:nvSpPr>
        <p:spPr bwMode="auto">
          <a:xfrm flipH="1" flipV="1">
            <a:off x="6248400" y="2819400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1" name="Text Box 35"/>
          <p:cNvSpPr txBox="1">
            <a:spLocks noChangeArrowheads="1"/>
          </p:cNvSpPr>
          <p:nvPr/>
        </p:nvSpPr>
        <p:spPr bwMode="auto">
          <a:xfrm>
            <a:off x="7380312" y="3501008"/>
            <a:ext cx="12474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IP Phone</a:t>
            </a:r>
          </a:p>
          <a:p>
            <a:pPr eaLnBrk="0" hangingPunct="0"/>
            <a:r>
              <a:rPr kumimoji="0" lang="en-US" altLang="zh-CN" sz="1600" dirty="0">
                <a:latin typeface="Gill Sans MT" pitchFamily="34" charset="0"/>
              </a:rPr>
              <a:t>Video Phone</a:t>
            </a:r>
          </a:p>
        </p:txBody>
      </p:sp>
      <p:pic>
        <p:nvPicPr>
          <p:cNvPr id="1082" name="Picture 3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13563" y="2362200"/>
            <a:ext cx="762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7749" name="Oval 37"/>
          <p:cNvSpPr>
            <a:spLocks noChangeArrowheads="1"/>
          </p:cNvSpPr>
          <p:nvPr/>
        </p:nvSpPr>
        <p:spPr bwMode="auto">
          <a:xfrm>
            <a:off x="4067175" y="76517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4" name="Text Box 38"/>
          <p:cNvSpPr txBox="1">
            <a:spLocks noChangeArrowheads="1"/>
          </p:cNvSpPr>
          <p:nvPr/>
        </p:nvSpPr>
        <p:spPr bwMode="auto">
          <a:xfrm>
            <a:off x="179512" y="1268760"/>
            <a:ext cx="182614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600" dirty="0" smtClean="0"/>
              <a:t>Instant Messaging</a:t>
            </a:r>
          </a:p>
          <a:p>
            <a:pPr eaLnBrk="0" hangingPunct="0"/>
            <a:r>
              <a:rPr lang="zh-CN" altLang="en-US" sz="1600" dirty="0" smtClean="0"/>
              <a:t>即时通讯，社交网</a:t>
            </a:r>
            <a:endParaRPr lang="en-US" altLang="zh-CN" sz="1600" dirty="0" smtClean="0"/>
          </a:p>
          <a:p>
            <a:pPr eaLnBrk="0" hangingPunct="0"/>
            <a:r>
              <a:rPr lang="en-US" altLang="zh-CN" sz="1600" dirty="0" smtClean="0"/>
              <a:t>QQ+</a:t>
            </a:r>
            <a:r>
              <a:rPr lang="zh-CN" altLang="en-US" sz="1600" dirty="0" smtClean="0"/>
              <a:t>微信</a:t>
            </a:r>
            <a:endParaRPr kumimoji="0" lang="en-US" altLang="zh-CN" dirty="0">
              <a:latin typeface="Gill Sans MT" pitchFamily="34" charset="0"/>
            </a:endParaRP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6832600" y="1124744"/>
            <a:ext cx="2311400" cy="2559050"/>
            <a:chOff x="4304" y="2547"/>
            <a:chExt cx="1456" cy="1612"/>
          </a:xfrm>
        </p:grpSpPr>
        <p:sp>
          <p:nvSpPr>
            <p:cNvPr id="1135" name="AutoShape 40"/>
            <p:cNvSpPr>
              <a:spLocks noChangeArrowheads="1"/>
            </p:cNvSpPr>
            <p:nvPr/>
          </p:nvSpPr>
          <p:spPr bwMode="auto">
            <a:xfrm>
              <a:off x="4304" y="2592"/>
              <a:ext cx="1456" cy="1513"/>
            </a:xfrm>
            <a:prstGeom prst="roundRect">
              <a:avLst>
                <a:gd name="adj" fmla="val 12495"/>
              </a:avLst>
            </a:prstGeom>
            <a:solidFill>
              <a:srgbClr val="CCFF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42" name="Object 41"/>
            <p:cNvGraphicFramePr>
              <a:graphicFrameLocks/>
            </p:cNvGraphicFramePr>
            <p:nvPr/>
          </p:nvGraphicFramePr>
          <p:xfrm>
            <a:off x="4691" y="3876"/>
            <a:ext cx="248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" name="ｸﾘｯﾌﾟ" r:id="rId7" imgW="1387440" imgH="544320" progId="">
                    <p:embed/>
                  </p:oleObj>
                </mc:Choice>
                <mc:Fallback>
                  <p:oleObj name="ｸﾘｯﾌﾟ" r:id="rId7" imgW="1387440" imgH="5443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1" y="3876"/>
                          <a:ext cx="248" cy="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3" name="Object 42"/>
            <p:cNvGraphicFramePr>
              <a:graphicFrameLocks/>
            </p:cNvGraphicFramePr>
            <p:nvPr/>
          </p:nvGraphicFramePr>
          <p:xfrm>
            <a:off x="4916" y="3330"/>
            <a:ext cx="714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" name="ｸﾘｯﾌﾟ" r:id="rId9" imgW="3657600" imgH="2614320" progId="">
                    <p:embed/>
                  </p:oleObj>
                </mc:Choice>
                <mc:Fallback>
                  <p:oleObj name="ｸﾘｯﾌﾟ" r:id="rId9" imgW="3657600" imgH="26143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6" y="3330"/>
                          <a:ext cx="714" cy="6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" name="Object 43"/>
            <p:cNvGraphicFramePr>
              <a:graphicFrameLocks/>
            </p:cNvGraphicFramePr>
            <p:nvPr/>
          </p:nvGraphicFramePr>
          <p:xfrm>
            <a:off x="5087" y="3330"/>
            <a:ext cx="361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8" name="ｸﾘｯﾌﾟ" r:id="rId11" imgW="3659040" imgH="2914560" progId="">
                    <p:embed/>
                  </p:oleObj>
                </mc:Choice>
                <mc:Fallback>
                  <p:oleObj name="ｸﾘｯﾌﾟ" r:id="rId11" imgW="3659040" imgH="291456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7" y="3330"/>
                          <a:ext cx="361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5" name="Object 44"/>
            <p:cNvGraphicFramePr>
              <a:graphicFrameLocks/>
            </p:cNvGraphicFramePr>
            <p:nvPr/>
          </p:nvGraphicFramePr>
          <p:xfrm>
            <a:off x="4368" y="3908"/>
            <a:ext cx="148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" name="ｸﾘｯﾌﾟ" r:id="rId13" imgW="911160" imgH="1157040" progId="">
                    <p:embed/>
                  </p:oleObj>
                </mc:Choice>
                <mc:Fallback>
                  <p:oleObj name="ｸﾘｯﾌﾟ" r:id="rId13" imgW="911160" imgH="115704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3908"/>
                          <a:ext cx="148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" name="Line 45"/>
            <p:cNvSpPr>
              <a:spLocks noChangeShapeType="1"/>
            </p:cNvSpPr>
            <p:nvPr/>
          </p:nvSpPr>
          <p:spPr bwMode="auto">
            <a:xfrm>
              <a:off x="4581" y="3457"/>
              <a:ext cx="0" cy="89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" name="Line 46"/>
            <p:cNvSpPr>
              <a:spLocks noChangeShapeType="1"/>
            </p:cNvSpPr>
            <p:nvPr/>
          </p:nvSpPr>
          <p:spPr bwMode="auto">
            <a:xfrm>
              <a:off x="4625" y="3844"/>
              <a:ext cx="0" cy="157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" name="Line 47"/>
            <p:cNvSpPr>
              <a:spLocks noChangeShapeType="1"/>
            </p:cNvSpPr>
            <p:nvPr/>
          </p:nvSpPr>
          <p:spPr bwMode="auto">
            <a:xfrm flipH="1" flipV="1">
              <a:off x="4494" y="4001"/>
              <a:ext cx="262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46" name="Object 48"/>
            <p:cNvGraphicFramePr>
              <a:graphicFrameLocks/>
            </p:cNvGraphicFramePr>
            <p:nvPr/>
          </p:nvGraphicFramePr>
          <p:xfrm>
            <a:off x="5149" y="3151"/>
            <a:ext cx="168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" name="ｸﾘｯﾌﾟ" r:id="rId15" imgW="3274920" imgH="1957320" progId="">
                    <p:embed/>
                  </p:oleObj>
                </mc:Choice>
                <mc:Fallback>
                  <p:oleObj name="ｸﾘｯﾌﾟ" r:id="rId15" imgW="3274920" imgH="19573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9" y="3151"/>
                          <a:ext cx="168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9" name="Line 49"/>
            <p:cNvSpPr>
              <a:spLocks noChangeShapeType="1"/>
            </p:cNvSpPr>
            <p:nvPr/>
          </p:nvSpPr>
          <p:spPr bwMode="auto">
            <a:xfrm flipH="1" flipV="1">
              <a:off x="5018" y="3240"/>
              <a:ext cx="131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47" name="Object 50"/>
            <p:cNvGraphicFramePr>
              <a:graphicFrameLocks/>
            </p:cNvGraphicFramePr>
            <p:nvPr/>
          </p:nvGraphicFramePr>
          <p:xfrm>
            <a:off x="5116" y="2547"/>
            <a:ext cx="347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1" name="ｸﾘｯﾌﾟ" r:id="rId17" imgW="3659040" imgH="2885760" progId="">
                    <p:embed/>
                  </p:oleObj>
                </mc:Choice>
                <mc:Fallback>
                  <p:oleObj name="ｸﾘｯﾌﾟ" r:id="rId17" imgW="3659040" imgH="288576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6" y="2547"/>
                          <a:ext cx="347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8" name="Object 51"/>
            <p:cNvGraphicFramePr>
              <a:graphicFrameLocks/>
            </p:cNvGraphicFramePr>
            <p:nvPr/>
          </p:nvGraphicFramePr>
          <p:xfrm>
            <a:off x="5124" y="2838"/>
            <a:ext cx="346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2" name="ｸﾘｯﾌﾟ" r:id="rId19" imgW="3659040" imgH="2885760" progId="">
                    <p:embed/>
                  </p:oleObj>
                </mc:Choice>
                <mc:Fallback>
                  <p:oleObj name="ｸﾘｯﾌﾟ" r:id="rId19" imgW="3659040" imgH="288576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4" y="2838"/>
                          <a:ext cx="346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0" name="Line 52"/>
            <p:cNvSpPr>
              <a:spLocks noChangeShapeType="1"/>
            </p:cNvSpPr>
            <p:nvPr/>
          </p:nvSpPr>
          <p:spPr bwMode="auto">
            <a:xfrm flipH="1" flipV="1">
              <a:off x="5018" y="3061"/>
              <a:ext cx="131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1" name="Line 53"/>
            <p:cNvSpPr>
              <a:spLocks noChangeShapeType="1"/>
            </p:cNvSpPr>
            <p:nvPr/>
          </p:nvSpPr>
          <p:spPr bwMode="auto">
            <a:xfrm flipH="1">
              <a:off x="5018" y="2782"/>
              <a:ext cx="131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" name="Rectangle 54"/>
            <p:cNvSpPr>
              <a:spLocks noChangeArrowheads="1"/>
            </p:cNvSpPr>
            <p:nvPr/>
          </p:nvSpPr>
          <p:spPr bwMode="auto">
            <a:xfrm>
              <a:off x="4402" y="2567"/>
              <a:ext cx="5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zh-CN" altLang="en-US" sz="1400">
                  <a:ea typeface="MS PGothic" pitchFamily="34" charset="-128"/>
                </a:rPr>
                <a:t>视频会议</a:t>
              </a:r>
            </a:p>
          </p:txBody>
        </p:sp>
        <p:grpSp>
          <p:nvGrpSpPr>
            <p:cNvPr id="3" name="Group 55"/>
            <p:cNvGrpSpPr>
              <a:grpSpLocks/>
            </p:cNvGrpSpPr>
            <p:nvPr/>
          </p:nvGrpSpPr>
          <p:grpSpPr bwMode="auto">
            <a:xfrm>
              <a:off x="4998" y="2716"/>
              <a:ext cx="29" cy="626"/>
              <a:chOff x="5344" y="2640"/>
              <a:chExt cx="32" cy="672"/>
            </a:xfrm>
          </p:grpSpPr>
          <p:sp>
            <p:nvSpPr>
              <p:cNvPr id="1238" name="Line 56"/>
              <p:cNvSpPr>
                <a:spLocks noChangeShapeType="1"/>
              </p:cNvSpPr>
              <p:nvPr/>
            </p:nvSpPr>
            <p:spPr bwMode="auto">
              <a:xfrm flipH="1" flipV="1">
                <a:off x="5344" y="3312"/>
                <a:ext cx="32" cy="0"/>
              </a:xfrm>
              <a:prstGeom prst="line">
                <a:avLst/>
              </a:prstGeom>
              <a:noFill/>
              <a:ln w="5715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" name="Line 57"/>
              <p:cNvSpPr>
                <a:spLocks noChangeShapeType="1"/>
              </p:cNvSpPr>
              <p:nvPr/>
            </p:nvSpPr>
            <p:spPr bwMode="auto">
              <a:xfrm flipH="1">
                <a:off x="5360" y="2640"/>
                <a:ext cx="0" cy="67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" name="Line 58"/>
              <p:cNvSpPr>
                <a:spLocks noChangeShapeType="1"/>
              </p:cNvSpPr>
              <p:nvPr/>
            </p:nvSpPr>
            <p:spPr bwMode="auto">
              <a:xfrm flipH="1" flipV="1">
                <a:off x="5344" y="2640"/>
                <a:ext cx="32" cy="0"/>
              </a:xfrm>
              <a:prstGeom prst="line">
                <a:avLst/>
              </a:prstGeom>
              <a:noFill/>
              <a:ln w="5715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44" name="Line 59"/>
            <p:cNvSpPr>
              <a:spLocks noChangeShapeType="1"/>
            </p:cNvSpPr>
            <p:nvPr/>
          </p:nvSpPr>
          <p:spPr bwMode="auto">
            <a:xfrm flipH="1">
              <a:off x="4625" y="3024"/>
              <a:ext cx="393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" name="Line 60"/>
            <p:cNvSpPr>
              <a:spLocks noChangeShapeType="1"/>
            </p:cNvSpPr>
            <p:nvPr/>
          </p:nvSpPr>
          <p:spPr bwMode="auto">
            <a:xfrm flipV="1">
              <a:off x="4625" y="3026"/>
              <a:ext cx="0" cy="38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" name="Group 61"/>
            <p:cNvGrpSpPr>
              <a:grpSpLocks/>
            </p:cNvGrpSpPr>
            <p:nvPr/>
          </p:nvGrpSpPr>
          <p:grpSpPr bwMode="auto">
            <a:xfrm>
              <a:off x="4556" y="3695"/>
              <a:ext cx="133" cy="261"/>
              <a:chOff x="2992" y="1627"/>
              <a:chExt cx="201" cy="429"/>
            </a:xfrm>
          </p:grpSpPr>
          <p:sp>
            <p:nvSpPr>
              <p:cNvPr id="1151" name="Rectangle 62"/>
              <p:cNvSpPr>
                <a:spLocks noChangeArrowheads="1"/>
              </p:cNvSpPr>
              <p:nvPr/>
            </p:nvSpPr>
            <p:spPr bwMode="auto">
              <a:xfrm>
                <a:off x="2995" y="1721"/>
                <a:ext cx="186" cy="318"/>
              </a:xfrm>
              <a:prstGeom prst="rect">
                <a:avLst/>
              </a:prstGeom>
              <a:solidFill>
                <a:srgbClr val="BCD0FE"/>
              </a:solidFill>
              <a:ln w="12700">
                <a:solidFill>
                  <a:srgbClr val="A2A2A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2" name="Rectangle 63"/>
              <p:cNvSpPr>
                <a:spLocks noChangeArrowheads="1"/>
              </p:cNvSpPr>
              <p:nvPr/>
            </p:nvSpPr>
            <p:spPr bwMode="auto">
              <a:xfrm>
                <a:off x="3000" y="2048"/>
                <a:ext cx="178" cy="8"/>
              </a:xfrm>
              <a:prstGeom prst="rect">
                <a:avLst/>
              </a:prstGeom>
              <a:solidFill>
                <a:srgbClr val="BCD0FE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3" name="Line 64"/>
              <p:cNvSpPr>
                <a:spLocks noChangeShapeType="1"/>
              </p:cNvSpPr>
              <p:nvPr/>
            </p:nvSpPr>
            <p:spPr bwMode="auto">
              <a:xfrm>
                <a:off x="3002" y="1629"/>
                <a:ext cx="0" cy="415"/>
              </a:xfrm>
              <a:prstGeom prst="line">
                <a:avLst/>
              </a:prstGeom>
              <a:noFill/>
              <a:ln w="12700">
                <a:solidFill>
                  <a:srgbClr val="2F2F2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4" name="Freeform 65"/>
              <p:cNvSpPr>
                <a:spLocks/>
              </p:cNvSpPr>
              <p:nvPr/>
            </p:nvSpPr>
            <p:spPr bwMode="auto">
              <a:xfrm>
                <a:off x="2992" y="1627"/>
                <a:ext cx="28" cy="416"/>
              </a:xfrm>
              <a:custGeom>
                <a:avLst/>
                <a:gdLst>
                  <a:gd name="T0" fmla="*/ 0 w 28"/>
                  <a:gd name="T1" fmla="*/ 415 h 416"/>
                  <a:gd name="T2" fmla="*/ 0 w 28"/>
                  <a:gd name="T3" fmla="*/ 0 h 416"/>
                  <a:gd name="T4" fmla="*/ 27 w 28"/>
                  <a:gd name="T5" fmla="*/ 0 h 416"/>
                  <a:gd name="T6" fmla="*/ 0 60000 65536"/>
                  <a:gd name="T7" fmla="*/ 0 60000 65536"/>
                  <a:gd name="T8" fmla="*/ 0 60000 65536"/>
                  <a:gd name="T9" fmla="*/ 0 w 28"/>
                  <a:gd name="T10" fmla="*/ 0 h 416"/>
                  <a:gd name="T11" fmla="*/ 28 w 28"/>
                  <a:gd name="T12" fmla="*/ 416 h 4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" h="416">
                    <a:moveTo>
                      <a:pt x="0" y="415"/>
                    </a:moveTo>
                    <a:lnTo>
                      <a:pt x="0" y="0"/>
                    </a:lnTo>
                    <a:lnTo>
                      <a:pt x="27" y="0"/>
                    </a:lnTo>
                  </a:path>
                </a:pathLst>
              </a:custGeom>
              <a:solidFill>
                <a:srgbClr val="BCD0FE"/>
              </a:solidFill>
              <a:ln w="12700" cap="rnd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5" name="Freeform 66"/>
              <p:cNvSpPr>
                <a:spLocks/>
              </p:cNvSpPr>
              <p:nvPr/>
            </p:nvSpPr>
            <p:spPr bwMode="auto">
              <a:xfrm>
                <a:off x="3004" y="1719"/>
                <a:ext cx="171" cy="325"/>
              </a:xfrm>
              <a:custGeom>
                <a:avLst/>
                <a:gdLst>
                  <a:gd name="T0" fmla="*/ 0 w 171"/>
                  <a:gd name="T1" fmla="*/ 324 h 325"/>
                  <a:gd name="T2" fmla="*/ 0 w 171"/>
                  <a:gd name="T3" fmla="*/ 0 h 325"/>
                  <a:gd name="T4" fmla="*/ 170 w 171"/>
                  <a:gd name="T5" fmla="*/ 0 h 325"/>
                  <a:gd name="T6" fmla="*/ 0 60000 65536"/>
                  <a:gd name="T7" fmla="*/ 0 60000 65536"/>
                  <a:gd name="T8" fmla="*/ 0 60000 65536"/>
                  <a:gd name="T9" fmla="*/ 0 w 171"/>
                  <a:gd name="T10" fmla="*/ 0 h 325"/>
                  <a:gd name="T11" fmla="*/ 171 w 171"/>
                  <a:gd name="T12" fmla="*/ 325 h 3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1" h="325">
                    <a:moveTo>
                      <a:pt x="0" y="324"/>
                    </a:moveTo>
                    <a:lnTo>
                      <a:pt x="0" y="0"/>
                    </a:lnTo>
                    <a:lnTo>
                      <a:pt x="170" y="0"/>
                    </a:lnTo>
                  </a:path>
                </a:pathLst>
              </a:custGeom>
              <a:solidFill>
                <a:srgbClr val="BCD0FE"/>
              </a:solidFill>
              <a:ln w="12700" cap="rnd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" name="Group 67"/>
              <p:cNvGrpSpPr>
                <a:grpSpLocks/>
              </p:cNvGrpSpPr>
              <p:nvPr/>
            </p:nvGrpSpPr>
            <p:grpSpPr bwMode="auto">
              <a:xfrm>
                <a:off x="3176" y="1635"/>
                <a:ext cx="17" cy="412"/>
                <a:chOff x="3176" y="1635"/>
                <a:chExt cx="17" cy="412"/>
              </a:xfrm>
            </p:grpSpPr>
            <p:sp>
              <p:nvSpPr>
                <p:cNvPr id="1236" name="Freeform 68"/>
                <p:cNvSpPr>
                  <a:spLocks/>
                </p:cNvSpPr>
                <p:nvPr/>
              </p:nvSpPr>
              <p:spPr bwMode="auto">
                <a:xfrm>
                  <a:off x="3176" y="1636"/>
                  <a:ext cx="17" cy="406"/>
                </a:xfrm>
                <a:custGeom>
                  <a:avLst/>
                  <a:gdLst>
                    <a:gd name="T0" fmla="*/ 0 w 17"/>
                    <a:gd name="T1" fmla="*/ 0 h 406"/>
                    <a:gd name="T2" fmla="*/ 16 w 17"/>
                    <a:gd name="T3" fmla="*/ 0 h 406"/>
                    <a:gd name="T4" fmla="*/ 16 w 17"/>
                    <a:gd name="T5" fmla="*/ 405 h 406"/>
                    <a:gd name="T6" fmla="*/ 0 60000 65536"/>
                    <a:gd name="T7" fmla="*/ 0 60000 65536"/>
                    <a:gd name="T8" fmla="*/ 0 60000 65536"/>
                    <a:gd name="T9" fmla="*/ 0 w 17"/>
                    <a:gd name="T10" fmla="*/ 0 h 406"/>
                    <a:gd name="T11" fmla="*/ 17 w 17"/>
                    <a:gd name="T12" fmla="*/ 406 h 40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7" h="406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405"/>
                      </a:lnTo>
                    </a:path>
                  </a:pathLst>
                </a:custGeom>
                <a:solidFill>
                  <a:srgbClr val="BCD0FE"/>
                </a:solidFill>
                <a:ln w="12700" cap="rnd">
                  <a:solidFill>
                    <a:srgbClr val="FFFF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7" name="Line 69"/>
                <p:cNvSpPr>
                  <a:spLocks noChangeShapeType="1"/>
                </p:cNvSpPr>
                <p:nvPr/>
              </p:nvSpPr>
              <p:spPr bwMode="auto">
                <a:xfrm>
                  <a:off x="3176" y="1635"/>
                  <a:ext cx="0" cy="412"/>
                </a:xfrm>
                <a:prstGeom prst="line">
                  <a:avLst/>
                </a:prstGeom>
                <a:noFill/>
                <a:ln w="12700">
                  <a:solidFill>
                    <a:srgbClr val="2F2F2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57" name="Rectangle 70"/>
              <p:cNvSpPr>
                <a:spLocks noChangeArrowheads="1"/>
              </p:cNvSpPr>
              <p:nvPr/>
            </p:nvSpPr>
            <p:spPr bwMode="auto">
              <a:xfrm>
                <a:off x="3010" y="1847"/>
                <a:ext cx="157" cy="104"/>
              </a:xfrm>
              <a:prstGeom prst="rect">
                <a:avLst/>
              </a:prstGeom>
              <a:solidFill>
                <a:srgbClr val="BCD0FE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" name="Group 71"/>
              <p:cNvGrpSpPr>
                <a:grpSpLocks/>
              </p:cNvGrpSpPr>
              <p:nvPr/>
            </p:nvGrpSpPr>
            <p:grpSpPr bwMode="auto">
              <a:xfrm>
                <a:off x="3010" y="1728"/>
                <a:ext cx="165" cy="102"/>
                <a:chOff x="3010" y="1728"/>
                <a:chExt cx="165" cy="102"/>
              </a:xfrm>
            </p:grpSpPr>
            <p:sp>
              <p:nvSpPr>
                <p:cNvPr id="1217" name="Rectangle 72"/>
                <p:cNvSpPr>
                  <a:spLocks noChangeArrowheads="1"/>
                </p:cNvSpPr>
                <p:nvPr/>
              </p:nvSpPr>
              <p:spPr bwMode="auto">
                <a:xfrm>
                  <a:off x="3010" y="1728"/>
                  <a:ext cx="157" cy="102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8" name="Rectangle 73"/>
                <p:cNvSpPr>
                  <a:spLocks noChangeArrowheads="1"/>
                </p:cNvSpPr>
                <p:nvPr/>
              </p:nvSpPr>
              <p:spPr bwMode="auto">
                <a:xfrm>
                  <a:off x="3018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9" name="Rectangle 74"/>
                <p:cNvSpPr>
                  <a:spLocks noChangeArrowheads="1"/>
                </p:cNvSpPr>
                <p:nvPr/>
              </p:nvSpPr>
              <p:spPr bwMode="auto">
                <a:xfrm>
                  <a:off x="3027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20" name="Rectangle 75"/>
                <p:cNvSpPr>
                  <a:spLocks noChangeArrowheads="1"/>
                </p:cNvSpPr>
                <p:nvPr/>
              </p:nvSpPr>
              <p:spPr bwMode="auto">
                <a:xfrm>
                  <a:off x="3036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21" name="Rectangle 76"/>
                <p:cNvSpPr>
                  <a:spLocks noChangeArrowheads="1"/>
                </p:cNvSpPr>
                <p:nvPr/>
              </p:nvSpPr>
              <p:spPr bwMode="auto">
                <a:xfrm>
                  <a:off x="3045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22" name="Rectangle 77"/>
                <p:cNvSpPr>
                  <a:spLocks noChangeArrowheads="1"/>
                </p:cNvSpPr>
                <p:nvPr/>
              </p:nvSpPr>
              <p:spPr bwMode="auto">
                <a:xfrm>
                  <a:off x="3054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23" name="Rectangle 78"/>
                <p:cNvSpPr>
                  <a:spLocks noChangeArrowheads="1"/>
                </p:cNvSpPr>
                <p:nvPr/>
              </p:nvSpPr>
              <p:spPr bwMode="auto">
                <a:xfrm>
                  <a:off x="3062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24" name="Rectangle 79"/>
                <p:cNvSpPr>
                  <a:spLocks noChangeArrowheads="1"/>
                </p:cNvSpPr>
                <p:nvPr/>
              </p:nvSpPr>
              <p:spPr bwMode="auto">
                <a:xfrm>
                  <a:off x="3071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25" name="Rectangle 80"/>
                <p:cNvSpPr>
                  <a:spLocks noChangeArrowheads="1"/>
                </p:cNvSpPr>
                <p:nvPr/>
              </p:nvSpPr>
              <p:spPr bwMode="auto">
                <a:xfrm>
                  <a:off x="3081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26" name="Rectangle 81"/>
                <p:cNvSpPr>
                  <a:spLocks noChangeArrowheads="1"/>
                </p:cNvSpPr>
                <p:nvPr/>
              </p:nvSpPr>
              <p:spPr bwMode="auto">
                <a:xfrm>
                  <a:off x="3088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27" name="Rectangle 82"/>
                <p:cNvSpPr>
                  <a:spLocks noChangeArrowheads="1"/>
                </p:cNvSpPr>
                <p:nvPr/>
              </p:nvSpPr>
              <p:spPr bwMode="auto">
                <a:xfrm>
                  <a:off x="3098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28" name="Rectangle 83"/>
                <p:cNvSpPr>
                  <a:spLocks noChangeArrowheads="1"/>
                </p:cNvSpPr>
                <p:nvPr/>
              </p:nvSpPr>
              <p:spPr bwMode="auto">
                <a:xfrm>
                  <a:off x="3107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29" name="Rectangle 84"/>
                <p:cNvSpPr>
                  <a:spLocks noChangeArrowheads="1"/>
                </p:cNvSpPr>
                <p:nvPr/>
              </p:nvSpPr>
              <p:spPr bwMode="auto">
                <a:xfrm>
                  <a:off x="3114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0" name="Rectangle 85"/>
                <p:cNvSpPr>
                  <a:spLocks noChangeArrowheads="1"/>
                </p:cNvSpPr>
                <p:nvPr/>
              </p:nvSpPr>
              <p:spPr bwMode="auto">
                <a:xfrm>
                  <a:off x="3124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1" name="Rectangle 86"/>
                <p:cNvSpPr>
                  <a:spLocks noChangeArrowheads="1"/>
                </p:cNvSpPr>
                <p:nvPr/>
              </p:nvSpPr>
              <p:spPr bwMode="auto">
                <a:xfrm>
                  <a:off x="3134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2" name="Rectangle 87"/>
                <p:cNvSpPr>
                  <a:spLocks noChangeArrowheads="1"/>
                </p:cNvSpPr>
                <p:nvPr/>
              </p:nvSpPr>
              <p:spPr bwMode="auto">
                <a:xfrm>
                  <a:off x="3142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3" name="Rectangle 88"/>
                <p:cNvSpPr>
                  <a:spLocks noChangeArrowheads="1"/>
                </p:cNvSpPr>
                <p:nvPr/>
              </p:nvSpPr>
              <p:spPr bwMode="auto">
                <a:xfrm>
                  <a:off x="3151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4" name="Rectangle 89"/>
                <p:cNvSpPr>
                  <a:spLocks noChangeArrowheads="1"/>
                </p:cNvSpPr>
                <p:nvPr/>
              </p:nvSpPr>
              <p:spPr bwMode="auto">
                <a:xfrm>
                  <a:off x="3159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5" name="Rectangle 90"/>
                <p:cNvSpPr>
                  <a:spLocks noChangeArrowheads="1"/>
                </p:cNvSpPr>
                <p:nvPr/>
              </p:nvSpPr>
              <p:spPr bwMode="auto">
                <a:xfrm>
                  <a:off x="3167" y="18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" name="Group 91"/>
              <p:cNvGrpSpPr>
                <a:grpSpLocks/>
              </p:cNvGrpSpPr>
              <p:nvPr/>
            </p:nvGrpSpPr>
            <p:grpSpPr bwMode="auto">
              <a:xfrm>
                <a:off x="3018" y="1922"/>
                <a:ext cx="157" cy="16"/>
                <a:chOff x="3018" y="1922"/>
                <a:chExt cx="157" cy="16"/>
              </a:xfrm>
            </p:grpSpPr>
            <p:sp>
              <p:nvSpPr>
                <p:cNvPr id="1199" name="Rectangle 92"/>
                <p:cNvSpPr>
                  <a:spLocks noChangeArrowheads="1"/>
                </p:cNvSpPr>
                <p:nvPr/>
              </p:nvSpPr>
              <p:spPr bwMode="auto">
                <a:xfrm>
                  <a:off x="3018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0" name="Rectangle 93"/>
                <p:cNvSpPr>
                  <a:spLocks noChangeArrowheads="1"/>
                </p:cNvSpPr>
                <p:nvPr/>
              </p:nvSpPr>
              <p:spPr bwMode="auto">
                <a:xfrm>
                  <a:off x="3027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1" name="Rectangle 94"/>
                <p:cNvSpPr>
                  <a:spLocks noChangeArrowheads="1"/>
                </p:cNvSpPr>
                <p:nvPr/>
              </p:nvSpPr>
              <p:spPr bwMode="auto">
                <a:xfrm>
                  <a:off x="3036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2" name="Rectangle 95"/>
                <p:cNvSpPr>
                  <a:spLocks noChangeArrowheads="1"/>
                </p:cNvSpPr>
                <p:nvPr/>
              </p:nvSpPr>
              <p:spPr bwMode="auto">
                <a:xfrm>
                  <a:off x="3045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3" name="Rectangle 96"/>
                <p:cNvSpPr>
                  <a:spLocks noChangeArrowheads="1"/>
                </p:cNvSpPr>
                <p:nvPr/>
              </p:nvSpPr>
              <p:spPr bwMode="auto">
                <a:xfrm>
                  <a:off x="3054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4" name="Rectangle 97"/>
                <p:cNvSpPr>
                  <a:spLocks noChangeArrowheads="1"/>
                </p:cNvSpPr>
                <p:nvPr/>
              </p:nvSpPr>
              <p:spPr bwMode="auto">
                <a:xfrm>
                  <a:off x="3062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5" name="Rectangle 98"/>
                <p:cNvSpPr>
                  <a:spLocks noChangeArrowheads="1"/>
                </p:cNvSpPr>
                <p:nvPr/>
              </p:nvSpPr>
              <p:spPr bwMode="auto">
                <a:xfrm>
                  <a:off x="3071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6" name="Rectangle 99"/>
                <p:cNvSpPr>
                  <a:spLocks noChangeArrowheads="1"/>
                </p:cNvSpPr>
                <p:nvPr/>
              </p:nvSpPr>
              <p:spPr bwMode="auto">
                <a:xfrm>
                  <a:off x="3081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7" name="Rectangle 100"/>
                <p:cNvSpPr>
                  <a:spLocks noChangeArrowheads="1"/>
                </p:cNvSpPr>
                <p:nvPr/>
              </p:nvSpPr>
              <p:spPr bwMode="auto">
                <a:xfrm>
                  <a:off x="3088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8" name="Rectangle 101"/>
                <p:cNvSpPr>
                  <a:spLocks noChangeArrowheads="1"/>
                </p:cNvSpPr>
                <p:nvPr/>
              </p:nvSpPr>
              <p:spPr bwMode="auto">
                <a:xfrm>
                  <a:off x="3098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9" name="Rectangle 102"/>
                <p:cNvSpPr>
                  <a:spLocks noChangeArrowheads="1"/>
                </p:cNvSpPr>
                <p:nvPr/>
              </p:nvSpPr>
              <p:spPr bwMode="auto">
                <a:xfrm>
                  <a:off x="3107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0" name="Rectangle 103"/>
                <p:cNvSpPr>
                  <a:spLocks noChangeArrowheads="1"/>
                </p:cNvSpPr>
                <p:nvPr/>
              </p:nvSpPr>
              <p:spPr bwMode="auto">
                <a:xfrm>
                  <a:off x="3114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1" name="Rectangle 104"/>
                <p:cNvSpPr>
                  <a:spLocks noChangeArrowheads="1"/>
                </p:cNvSpPr>
                <p:nvPr/>
              </p:nvSpPr>
              <p:spPr bwMode="auto">
                <a:xfrm>
                  <a:off x="3124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2" name="Rectangle 105"/>
                <p:cNvSpPr>
                  <a:spLocks noChangeArrowheads="1"/>
                </p:cNvSpPr>
                <p:nvPr/>
              </p:nvSpPr>
              <p:spPr bwMode="auto">
                <a:xfrm>
                  <a:off x="3134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3" name="Rectangle 106"/>
                <p:cNvSpPr>
                  <a:spLocks noChangeArrowheads="1"/>
                </p:cNvSpPr>
                <p:nvPr/>
              </p:nvSpPr>
              <p:spPr bwMode="auto">
                <a:xfrm>
                  <a:off x="3142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4" name="Rectangle 107"/>
                <p:cNvSpPr>
                  <a:spLocks noChangeArrowheads="1"/>
                </p:cNvSpPr>
                <p:nvPr/>
              </p:nvSpPr>
              <p:spPr bwMode="auto">
                <a:xfrm>
                  <a:off x="3151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5" name="Rectangle 108"/>
                <p:cNvSpPr>
                  <a:spLocks noChangeArrowheads="1"/>
                </p:cNvSpPr>
                <p:nvPr/>
              </p:nvSpPr>
              <p:spPr bwMode="auto">
                <a:xfrm>
                  <a:off x="3159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6" name="Rectangle 109"/>
                <p:cNvSpPr>
                  <a:spLocks noChangeArrowheads="1"/>
                </p:cNvSpPr>
                <p:nvPr/>
              </p:nvSpPr>
              <p:spPr bwMode="auto">
                <a:xfrm>
                  <a:off x="3167" y="192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" name="Group 110"/>
              <p:cNvGrpSpPr>
                <a:grpSpLocks/>
              </p:cNvGrpSpPr>
              <p:nvPr/>
            </p:nvGrpSpPr>
            <p:grpSpPr bwMode="auto">
              <a:xfrm>
                <a:off x="3018" y="2018"/>
                <a:ext cx="157" cy="16"/>
                <a:chOff x="3018" y="2018"/>
                <a:chExt cx="157" cy="16"/>
              </a:xfrm>
            </p:grpSpPr>
            <p:sp>
              <p:nvSpPr>
                <p:cNvPr id="1181" name="Rectangle 111"/>
                <p:cNvSpPr>
                  <a:spLocks noChangeArrowheads="1"/>
                </p:cNvSpPr>
                <p:nvPr/>
              </p:nvSpPr>
              <p:spPr bwMode="auto">
                <a:xfrm>
                  <a:off x="3018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2" name="Rectangle 112"/>
                <p:cNvSpPr>
                  <a:spLocks noChangeArrowheads="1"/>
                </p:cNvSpPr>
                <p:nvPr/>
              </p:nvSpPr>
              <p:spPr bwMode="auto">
                <a:xfrm>
                  <a:off x="3027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3" name="Rectangle 113"/>
                <p:cNvSpPr>
                  <a:spLocks noChangeArrowheads="1"/>
                </p:cNvSpPr>
                <p:nvPr/>
              </p:nvSpPr>
              <p:spPr bwMode="auto">
                <a:xfrm>
                  <a:off x="3036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4" name="Rectangle 114"/>
                <p:cNvSpPr>
                  <a:spLocks noChangeArrowheads="1"/>
                </p:cNvSpPr>
                <p:nvPr/>
              </p:nvSpPr>
              <p:spPr bwMode="auto">
                <a:xfrm>
                  <a:off x="3045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5" name="Rectangle 115"/>
                <p:cNvSpPr>
                  <a:spLocks noChangeArrowheads="1"/>
                </p:cNvSpPr>
                <p:nvPr/>
              </p:nvSpPr>
              <p:spPr bwMode="auto">
                <a:xfrm>
                  <a:off x="3054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062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071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8" name="Rectangle 118"/>
                <p:cNvSpPr>
                  <a:spLocks noChangeArrowheads="1"/>
                </p:cNvSpPr>
                <p:nvPr/>
              </p:nvSpPr>
              <p:spPr bwMode="auto">
                <a:xfrm>
                  <a:off x="3081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9" name="Rectangle 119"/>
                <p:cNvSpPr>
                  <a:spLocks noChangeArrowheads="1"/>
                </p:cNvSpPr>
                <p:nvPr/>
              </p:nvSpPr>
              <p:spPr bwMode="auto">
                <a:xfrm>
                  <a:off x="3088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90" name="Rectangle 120"/>
                <p:cNvSpPr>
                  <a:spLocks noChangeArrowheads="1"/>
                </p:cNvSpPr>
                <p:nvPr/>
              </p:nvSpPr>
              <p:spPr bwMode="auto">
                <a:xfrm>
                  <a:off x="3098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91" name="Rectangle 121"/>
                <p:cNvSpPr>
                  <a:spLocks noChangeArrowheads="1"/>
                </p:cNvSpPr>
                <p:nvPr/>
              </p:nvSpPr>
              <p:spPr bwMode="auto">
                <a:xfrm>
                  <a:off x="3107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92" name="Rectangle 122"/>
                <p:cNvSpPr>
                  <a:spLocks noChangeArrowheads="1"/>
                </p:cNvSpPr>
                <p:nvPr/>
              </p:nvSpPr>
              <p:spPr bwMode="auto">
                <a:xfrm>
                  <a:off x="3114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93" name="Rectangle 123"/>
                <p:cNvSpPr>
                  <a:spLocks noChangeArrowheads="1"/>
                </p:cNvSpPr>
                <p:nvPr/>
              </p:nvSpPr>
              <p:spPr bwMode="auto">
                <a:xfrm>
                  <a:off x="3124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94" name="Rectangle 124"/>
                <p:cNvSpPr>
                  <a:spLocks noChangeArrowheads="1"/>
                </p:cNvSpPr>
                <p:nvPr/>
              </p:nvSpPr>
              <p:spPr bwMode="auto">
                <a:xfrm>
                  <a:off x="3134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95" name="Rectangle 125"/>
                <p:cNvSpPr>
                  <a:spLocks noChangeArrowheads="1"/>
                </p:cNvSpPr>
                <p:nvPr/>
              </p:nvSpPr>
              <p:spPr bwMode="auto">
                <a:xfrm>
                  <a:off x="3142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96" name="Rectangle 126"/>
                <p:cNvSpPr>
                  <a:spLocks noChangeArrowheads="1"/>
                </p:cNvSpPr>
                <p:nvPr/>
              </p:nvSpPr>
              <p:spPr bwMode="auto">
                <a:xfrm>
                  <a:off x="3151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97" name="Rectangle 127"/>
                <p:cNvSpPr>
                  <a:spLocks noChangeArrowheads="1"/>
                </p:cNvSpPr>
                <p:nvPr/>
              </p:nvSpPr>
              <p:spPr bwMode="auto">
                <a:xfrm>
                  <a:off x="3159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98" name="Rectangle 128"/>
                <p:cNvSpPr>
                  <a:spLocks noChangeArrowheads="1"/>
                </p:cNvSpPr>
                <p:nvPr/>
              </p:nvSpPr>
              <p:spPr bwMode="auto">
                <a:xfrm>
                  <a:off x="3167" y="2018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Group 129"/>
              <p:cNvGrpSpPr>
                <a:grpSpLocks/>
              </p:cNvGrpSpPr>
              <p:nvPr/>
            </p:nvGrpSpPr>
            <p:grpSpPr bwMode="auto">
              <a:xfrm>
                <a:off x="3010" y="1628"/>
                <a:ext cx="165" cy="102"/>
                <a:chOff x="3010" y="1628"/>
                <a:chExt cx="165" cy="102"/>
              </a:xfrm>
            </p:grpSpPr>
            <p:sp>
              <p:nvSpPr>
                <p:cNvPr id="1162" name="Rectangle 130"/>
                <p:cNvSpPr>
                  <a:spLocks noChangeArrowheads="1"/>
                </p:cNvSpPr>
                <p:nvPr/>
              </p:nvSpPr>
              <p:spPr bwMode="auto">
                <a:xfrm>
                  <a:off x="3010" y="1628"/>
                  <a:ext cx="157" cy="102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63" name="Rectangle 131"/>
                <p:cNvSpPr>
                  <a:spLocks noChangeArrowheads="1"/>
                </p:cNvSpPr>
                <p:nvPr/>
              </p:nvSpPr>
              <p:spPr bwMode="auto">
                <a:xfrm>
                  <a:off x="3018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64" name="Rectangle 132"/>
                <p:cNvSpPr>
                  <a:spLocks noChangeArrowheads="1"/>
                </p:cNvSpPr>
                <p:nvPr/>
              </p:nvSpPr>
              <p:spPr bwMode="auto">
                <a:xfrm>
                  <a:off x="3027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65" name="Rectangle 133"/>
                <p:cNvSpPr>
                  <a:spLocks noChangeArrowheads="1"/>
                </p:cNvSpPr>
                <p:nvPr/>
              </p:nvSpPr>
              <p:spPr bwMode="auto">
                <a:xfrm>
                  <a:off x="3036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66" name="Rectangle 134"/>
                <p:cNvSpPr>
                  <a:spLocks noChangeArrowheads="1"/>
                </p:cNvSpPr>
                <p:nvPr/>
              </p:nvSpPr>
              <p:spPr bwMode="auto">
                <a:xfrm>
                  <a:off x="3045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67" name="Rectangle 135"/>
                <p:cNvSpPr>
                  <a:spLocks noChangeArrowheads="1"/>
                </p:cNvSpPr>
                <p:nvPr/>
              </p:nvSpPr>
              <p:spPr bwMode="auto">
                <a:xfrm>
                  <a:off x="3054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68" name="Rectangle 136"/>
                <p:cNvSpPr>
                  <a:spLocks noChangeArrowheads="1"/>
                </p:cNvSpPr>
                <p:nvPr/>
              </p:nvSpPr>
              <p:spPr bwMode="auto">
                <a:xfrm>
                  <a:off x="3062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69" name="Rectangle 137"/>
                <p:cNvSpPr>
                  <a:spLocks noChangeArrowheads="1"/>
                </p:cNvSpPr>
                <p:nvPr/>
              </p:nvSpPr>
              <p:spPr bwMode="auto">
                <a:xfrm>
                  <a:off x="3071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0" name="Rectangle 138"/>
                <p:cNvSpPr>
                  <a:spLocks noChangeArrowheads="1"/>
                </p:cNvSpPr>
                <p:nvPr/>
              </p:nvSpPr>
              <p:spPr bwMode="auto">
                <a:xfrm>
                  <a:off x="3081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1" name="Rectangle 139"/>
                <p:cNvSpPr>
                  <a:spLocks noChangeArrowheads="1"/>
                </p:cNvSpPr>
                <p:nvPr/>
              </p:nvSpPr>
              <p:spPr bwMode="auto">
                <a:xfrm>
                  <a:off x="3088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2" name="Rectangle 140"/>
                <p:cNvSpPr>
                  <a:spLocks noChangeArrowheads="1"/>
                </p:cNvSpPr>
                <p:nvPr/>
              </p:nvSpPr>
              <p:spPr bwMode="auto">
                <a:xfrm>
                  <a:off x="3098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3" name="Rectangle 141"/>
                <p:cNvSpPr>
                  <a:spLocks noChangeArrowheads="1"/>
                </p:cNvSpPr>
                <p:nvPr/>
              </p:nvSpPr>
              <p:spPr bwMode="auto">
                <a:xfrm>
                  <a:off x="3107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4" name="Rectangle 142"/>
                <p:cNvSpPr>
                  <a:spLocks noChangeArrowheads="1"/>
                </p:cNvSpPr>
                <p:nvPr/>
              </p:nvSpPr>
              <p:spPr bwMode="auto">
                <a:xfrm>
                  <a:off x="3114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5" name="Rectangle 143"/>
                <p:cNvSpPr>
                  <a:spLocks noChangeArrowheads="1"/>
                </p:cNvSpPr>
                <p:nvPr/>
              </p:nvSpPr>
              <p:spPr bwMode="auto">
                <a:xfrm>
                  <a:off x="3124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6" name="Rectangle 144"/>
                <p:cNvSpPr>
                  <a:spLocks noChangeArrowheads="1"/>
                </p:cNvSpPr>
                <p:nvPr/>
              </p:nvSpPr>
              <p:spPr bwMode="auto">
                <a:xfrm>
                  <a:off x="3134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7" name="Rectangle 145"/>
                <p:cNvSpPr>
                  <a:spLocks noChangeArrowheads="1"/>
                </p:cNvSpPr>
                <p:nvPr/>
              </p:nvSpPr>
              <p:spPr bwMode="auto">
                <a:xfrm>
                  <a:off x="3142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8" name="Rectangle 146"/>
                <p:cNvSpPr>
                  <a:spLocks noChangeArrowheads="1"/>
                </p:cNvSpPr>
                <p:nvPr/>
              </p:nvSpPr>
              <p:spPr bwMode="auto">
                <a:xfrm>
                  <a:off x="3151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9" name="Rectangle 147"/>
                <p:cNvSpPr>
                  <a:spLocks noChangeArrowheads="1"/>
                </p:cNvSpPr>
                <p:nvPr/>
              </p:nvSpPr>
              <p:spPr bwMode="auto">
                <a:xfrm>
                  <a:off x="3159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0" name="Rectangle 148"/>
                <p:cNvSpPr>
                  <a:spLocks noChangeArrowheads="1"/>
                </p:cNvSpPr>
                <p:nvPr/>
              </p:nvSpPr>
              <p:spPr bwMode="auto">
                <a:xfrm>
                  <a:off x="3167" y="1702"/>
                  <a:ext cx="8" cy="16"/>
                </a:xfrm>
                <a:prstGeom prst="rect">
                  <a:avLst/>
                </a:prstGeom>
                <a:solidFill>
                  <a:srgbClr val="BCD0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147" name="Line 149"/>
            <p:cNvSpPr>
              <a:spLocks noChangeShapeType="1"/>
            </p:cNvSpPr>
            <p:nvPr/>
          </p:nvSpPr>
          <p:spPr bwMode="auto">
            <a:xfrm>
              <a:off x="4625" y="3552"/>
              <a:ext cx="0" cy="136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" name="Rectangle 150"/>
            <p:cNvSpPr>
              <a:spLocks noChangeArrowheads="1"/>
            </p:cNvSpPr>
            <p:nvPr/>
          </p:nvSpPr>
          <p:spPr bwMode="auto">
            <a:xfrm>
              <a:off x="4699" y="4015"/>
              <a:ext cx="260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ja-JP" sz="900">
                  <a:ea typeface="MS PGothic" pitchFamily="34" charset="-128"/>
                </a:rPr>
                <a:t>FAX</a:t>
              </a:r>
            </a:p>
          </p:txBody>
        </p:sp>
        <p:sp>
          <p:nvSpPr>
            <p:cNvPr id="1149" name="Rectangle 151"/>
            <p:cNvSpPr>
              <a:spLocks noChangeArrowheads="1"/>
            </p:cNvSpPr>
            <p:nvPr/>
          </p:nvSpPr>
          <p:spPr bwMode="auto">
            <a:xfrm>
              <a:off x="4352" y="4001"/>
              <a:ext cx="24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ja-JP" sz="900">
                  <a:ea typeface="MS PGothic" pitchFamily="34" charset="-128"/>
                </a:rPr>
                <a:t>TEL</a:t>
              </a:r>
            </a:p>
          </p:txBody>
        </p:sp>
        <p:sp>
          <p:nvSpPr>
            <p:cNvPr id="1150" name="Rectangle 152"/>
            <p:cNvSpPr>
              <a:spLocks noChangeArrowheads="1"/>
            </p:cNvSpPr>
            <p:nvPr/>
          </p:nvSpPr>
          <p:spPr bwMode="auto">
            <a:xfrm>
              <a:off x="4352" y="3732"/>
              <a:ext cx="25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ja-JP" sz="900">
                  <a:ea typeface="MS PGothic" pitchFamily="34" charset="-128"/>
                </a:rPr>
                <a:t>PBX</a:t>
              </a:r>
            </a:p>
          </p:txBody>
        </p:sp>
        <p:graphicFrame>
          <p:nvGraphicFramePr>
            <p:cNvPr id="1049" name="Object 153"/>
            <p:cNvGraphicFramePr>
              <a:graphicFrameLocks/>
            </p:cNvGraphicFramePr>
            <p:nvPr/>
          </p:nvGraphicFramePr>
          <p:xfrm>
            <a:off x="4464" y="3404"/>
            <a:ext cx="287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3" name="ｸﾘｯﾌﾟ" r:id="rId20" imgW="455400" imgH="234720" progId="">
                    <p:embed/>
                  </p:oleObj>
                </mc:Choice>
                <mc:Fallback>
                  <p:oleObj name="ｸﾘｯﾌﾟ" r:id="rId20" imgW="455400" imgH="2347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3404"/>
                          <a:ext cx="287" cy="1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54"/>
          <p:cNvGrpSpPr>
            <a:grpSpLocks/>
          </p:cNvGrpSpPr>
          <p:nvPr/>
        </p:nvGrpSpPr>
        <p:grpSpPr bwMode="auto">
          <a:xfrm>
            <a:off x="1987550" y="5264943"/>
            <a:ext cx="2022475" cy="1420812"/>
            <a:chOff x="30" y="1630"/>
            <a:chExt cx="1274" cy="895"/>
          </a:xfrm>
        </p:grpSpPr>
        <p:sp>
          <p:nvSpPr>
            <p:cNvPr id="1126" name="AutoShape 155"/>
            <p:cNvSpPr>
              <a:spLocks noChangeArrowheads="1"/>
            </p:cNvSpPr>
            <p:nvPr/>
          </p:nvSpPr>
          <p:spPr bwMode="auto">
            <a:xfrm>
              <a:off x="66" y="1630"/>
              <a:ext cx="1238" cy="895"/>
            </a:xfrm>
            <a:prstGeom prst="roundRect">
              <a:avLst>
                <a:gd name="adj" fmla="val 12495"/>
              </a:avLst>
            </a:prstGeom>
            <a:solidFill>
              <a:srgbClr val="CCFF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37" name="Object 156"/>
            <p:cNvGraphicFramePr>
              <a:graphicFrameLocks/>
            </p:cNvGraphicFramePr>
            <p:nvPr/>
          </p:nvGraphicFramePr>
          <p:xfrm>
            <a:off x="330" y="1690"/>
            <a:ext cx="343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4" name="ｸﾘｯﾌﾟ" r:id="rId22" imgW="3659040" imgH="3544560" progId="">
                    <p:embed/>
                  </p:oleObj>
                </mc:Choice>
                <mc:Fallback>
                  <p:oleObj name="ｸﾘｯﾌﾟ" r:id="rId22" imgW="3659040" imgH="354456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" y="1690"/>
                          <a:ext cx="343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8" name="Object 157"/>
            <p:cNvGraphicFramePr>
              <a:graphicFrameLocks/>
            </p:cNvGraphicFramePr>
            <p:nvPr/>
          </p:nvGraphicFramePr>
          <p:xfrm>
            <a:off x="818" y="2077"/>
            <a:ext cx="221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" name="ｸﾘｯﾌﾟ" r:id="rId24" imgW="3274920" imgH="1957320" progId="">
                    <p:embed/>
                  </p:oleObj>
                </mc:Choice>
                <mc:Fallback>
                  <p:oleObj name="ｸﾘｯﾌﾟ" r:id="rId24" imgW="3274920" imgH="19573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8" y="2077"/>
                          <a:ext cx="221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9" name="Object 158"/>
            <p:cNvGraphicFramePr>
              <a:graphicFrameLocks/>
            </p:cNvGraphicFramePr>
            <p:nvPr/>
          </p:nvGraphicFramePr>
          <p:xfrm>
            <a:off x="489" y="2123"/>
            <a:ext cx="158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6" name="ｸﾘｯﾌﾟ" r:id="rId25" imgW="657000" imgH="315720" progId="">
                    <p:embed/>
                  </p:oleObj>
                </mc:Choice>
                <mc:Fallback>
                  <p:oleObj name="ｸﾘｯﾌﾟ" r:id="rId25" imgW="657000" imgH="3157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" y="2123"/>
                          <a:ext cx="158" cy="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" name="Line 159"/>
            <p:cNvSpPr>
              <a:spLocks noChangeShapeType="1"/>
            </p:cNvSpPr>
            <p:nvPr/>
          </p:nvSpPr>
          <p:spPr bwMode="auto">
            <a:xfrm flipH="1" flipV="1">
              <a:off x="645" y="2167"/>
              <a:ext cx="175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40" name="Object 160"/>
            <p:cNvGraphicFramePr>
              <a:graphicFrameLocks/>
            </p:cNvGraphicFramePr>
            <p:nvPr/>
          </p:nvGraphicFramePr>
          <p:xfrm>
            <a:off x="125" y="2085"/>
            <a:ext cx="343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" name="ｸﾘｯﾌﾟ" r:id="rId27" imgW="3657600" imgH="3028680" progId="">
                    <p:embed/>
                  </p:oleObj>
                </mc:Choice>
                <mc:Fallback>
                  <p:oleObj name="ｸﾘｯﾌﾟ" r:id="rId27" imgW="3657600" imgH="302868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" y="2085"/>
                          <a:ext cx="343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" name="Rectangle 161"/>
            <p:cNvSpPr>
              <a:spLocks noChangeArrowheads="1"/>
            </p:cNvSpPr>
            <p:nvPr/>
          </p:nvSpPr>
          <p:spPr bwMode="auto">
            <a:xfrm>
              <a:off x="30" y="1665"/>
              <a:ext cx="49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ja-JP" sz="1400">
                  <a:ea typeface="MS PGothic" pitchFamily="34" charset="-128"/>
                </a:rPr>
                <a:t>Hospital</a:t>
              </a:r>
            </a:p>
          </p:txBody>
        </p:sp>
        <p:sp>
          <p:nvSpPr>
            <p:cNvPr id="1129" name="Rectangle 162"/>
            <p:cNvSpPr>
              <a:spLocks noChangeArrowheads="1"/>
            </p:cNvSpPr>
            <p:nvPr/>
          </p:nvSpPr>
          <p:spPr bwMode="auto">
            <a:xfrm>
              <a:off x="631" y="1924"/>
              <a:ext cx="553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ja-JP" sz="1000" u="sng">
                  <a:solidFill>
                    <a:schemeClr val="accent1"/>
                  </a:solidFill>
                  <a:ea typeface="MS PGothic" pitchFamily="34" charset="-128"/>
                </a:rPr>
                <a:t>Telemedicine</a:t>
              </a:r>
            </a:p>
          </p:txBody>
        </p:sp>
        <p:sp>
          <p:nvSpPr>
            <p:cNvPr id="1130" name="Line 163"/>
            <p:cNvSpPr>
              <a:spLocks noChangeShapeType="1"/>
            </p:cNvSpPr>
            <p:nvPr/>
          </p:nvSpPr>
          <p:spPr bwMode="auto">
            <a:xfrm flipH="1" flipV="1">
              <a:off x="1161" y="2435"/>
              <a:ext cx="29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" name="Line 164"/>
            <p:cNvSpPr>
              <a:spLocks noChangeShapeType="1"/>
            </p:cNvSpPr>
            <p:nvPr/>
          </p:nvSpPr>
          <p:spPr bwMode="auto">
            <a:xfrm flipH="1">
              <a:off x="1173" y="2033"/>
              <a:ext cx="0" cy="40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" name="Line 165"/>
            <p:cNvSpPr>
              <a:spLocks noChangeShapeType="1"/>
            </p:cNvSpPr>
            <p:nvPr/>
          </p:nvSpPr>
          <p:spPr bwMode="auto">
            <a:xfrm flipH="1" flipV="1">
              <a:off x="1160" y="2033"/>
              <a:ext cx="29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" name="Line 166"/>
            <p:cNvSpPr>
              <a:spLocks noChangeShapeType="1"/>
            </p:cNvSpPr>
            <p:nvPr/>
          </p:nvSpPr>
          <p:spPr bwMode="auto">
            <a:xfrm flipH="1" flipV="1">
              <a:off x="999" y="2122"/>
              <a:ext cx="17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41" name="Object 167"/>
            <p:cNvGraphicFramePr>
              <a:graphicFrameLocks/>
            </p:cNvGraphicFramePr>
            <p:nvPr/>
          </p:nvGraphicFramePr>
          <p:xfrm>
            <a:off x="818" y="2301"/>
            <a:ext cx="221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" name="ｸﾘｯﾌﾟ" r:id="rId29" imgW="3274920" imgH="1957320" progId="">
                    <p:embed/>
                  </p:oleObj>
                </mc:Choice>
                <mc:Fallback>
                  <p:oleObj name="ｸﾘｯﾌﾟ" r:id="rId29" imgW="3274920" imgH="19573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8" y="2301"/>
                          <a:ext cx="221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4" name="Line 168"/>
            <p:cNvSpPr>
              <a:spLocks noChangeShapeType="1"/>
            </p:cNvSpPr>
            <p:nvPr/>
          </p:nvSpPr>
          <p:spPr bwMode="auto">
            <a:xfrm flipH="1" flipV="1">
              <a:off x="999" y="2346"/>
              <a:ext cx="17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Group 169"/>
          <p:cNvGrpSpPr>
            <a:grpSpLocks/>
          </p:cNvGrpSpPr>
          <p:nvPr/>
        </p:nvGrpSpPr>
        <p:grpSpPr bwMode="auto">
          <a:xfrm>
            <a:off x="0" y="4437063"/>
            <a:ext cx="2035175" cy="1920875"/>
            <a:chOff x="661" y="644"/>
            <a:chExt cx="1282" cy="1210"/>
          </a:xfrm>
        </p:grpSpPr>
        <p:sp>
          <p:nvSpPr>
            <p:cNvPr id="1113" name="AutoShape 170"/>
            <p:cNvSpPr>
              <a:spLocks noChangeArrowheads="1"/>
            </p:cNvSpPr>
            <p:nvPr/>
          </p:nvSpPr>
          <p:spPr bwMode="auto">
            <a:xfrm>
              <a:off x="676" y="646"/>
              <a:ext cx="1267" cy="1208"/>
            </a:xfrm>
            <a:prstGeom prst="roundRect">
              <a:avLst>
                <a:gd name="adj" fmla="val 12495"/>
              </a:avLst>
            </a:prstGeom>
            <a:solidFill>
              <a:srgbClr val="CCFF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" name="Group 171"/>
            <p:cNvGrpSpPr>
              <a:grpSpLocks/>
            </p:cNvGrpSpPr>
            <p:nvPr/>
          </p:nvGrpSpPr>
          <p:grpSpPr bwMode="auto">
            <a:xfrm>
              <a:off x="984" y="793"/>
              <a:ext cx="757" cy="502"/>
              <a:chOff x="1040" y="590"/>
              <a:chExt cx="832" cy="538"/>
            </a:xfrm>
          </p:grpSpPr>
          <p:graphicFrame>
            <p:nvGraphicFramePr>
              <p:cNvPr id="1035" name="Object 172"/>
              <p:cNvGraphicFramePr>
                <a:graphicFrameLocks/>
              </p:cNvGraphicFramePr>
              <p:nvPr/>
            </p:nvGraphicFramePr>
            <p:xfrm>
              <a:off x="1040" y="753"/>
              <a:ext cx="448" cy="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9" name="ｸﾘｯﾌﾟ" r:id="rId30" imgW="3657600" imgH="2320920" progId="">
                      <p:embed/>
                    </p:oleObj>
                  </mc:Choice>
                  <mc:Fallback>
                    <p:oleObj name="ｸﾘｯﾌﾟ" r:id="rId30" imgW="3657600" imgH="2320920" progId="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0" y="753"/>
                            <a:ext cx="448" cy="3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6" name="Object 173"/>
              <p:cNvGraphicFramePr>
                <a:graphicFrameLocks/>
              </p:cNvGraphicFramePr>
              <p:nvPr/>
            </p:nvGraphicFramePr>
            <p:xfrm>
              <a:off x="1369" y="590"/>
              <a:ext cx="503" cy="4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0" name="ｸﾘｯﾌﾟ" r:id="rId32" imgW="3657600" imgH="2817720" progId="">
                      <p:embed/>
                    </p:oleObj>
                  </mc:Choice>
                  <mc:Fallback>
                    <p:oleObj name="ｸﾘｯﾌﾟ" r:id="rId32" imgW="3657600" imgH="2817720" progId="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9" y="590"/>
                            <a:ext cx="503" cy="4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15" name="Line 174"/>
            <p:cNvSpPr>
              <a:spLocks noChangeShapeType="1"/>
            </p:cNvSpPr>
            <p:nvPr/>
          </p:nvSpPr>
          <p:spPr bwMode="auto">
            <a:xfrm>
              <a:off x="1859" y="962"/>
              <a:ext cx="0" cy="40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" name="Line 175"/>
            <p:cNvSpPr>
              <a:spLocks noChangeShapeType="1"/>
            </p:cNvSpPr>
            <p:nvPr/>
          </p:nvSpPr>
          <p:spPr bwMode="auto">
            <a:xfrm flipH="1">
              <a:off x="1731" y="1362"/>
              <a:ext cx="124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7" name="Line 176"/>
            <p:cNvSpPr>
              <a:spLocks noChangeShapeType="1"/>
            </p:cNvSpPr>
            <p:nvPr/>
          </p:nvSpPr>
          <p:spPr bwMode="auto">
            <a:xfrm flipV="1">
              <a:off x="1654" y="1585"/>
              <a:ext cx="0" cy="45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8" name="Rectangle 177"/>
            <p:cNvSpPr>
              <a:spLocks noChangeArrowheads="1"/>
            </p:cNvSpPr>
            <p:nvPr/>
          </p:nvSpPr>
          <p:spPr bwMode="auto">
            <a:xfrm>
              <a:off x="908" y="644"/>
              <a:ext cx="58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ja-JP" sz="1400">
                  <a:ea typeface="MS PGothic" pitchFamily="34" charset="-128"/>
                </a:rPr>
                <a:t>University</a:t>
              </a:r>
            </a:p>
          </p:txBody>
        </p:sp>
        <p:sp>
          <p:nvSpPr>
            <p:cNvPr id="1119" name="Rectangle 178"/>
            <p:cNvSpPr>
              <a:spLocks noChangeArrowheads="1"/>
            </p:cNvSpPr>
            <p:nvPr/>
          </p:nvSpPr>
          <p:spPr bwMode="auto">
            <a:xfrm>
              <a:off x="661" y="1312"/>
              <a:ext cx="6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ja-JP" sz="1000" u="sng">
                  <a:solidFill>
                    <a:schemeClr val="accent1"/>
                  </a:solidFill>
                  <a:ea typeface="MS PGothic" pitchFamily="34" charset="-128"/>
                </a:rPr>
                <a:t>Remote Learning</a:t>
              </a:r>
            </a:p>
          </p:txBody>
        </p:sp>
        <p:sp>
          <p:nvSpPr>
            <p:cNvPr id="1120" name="Line 179"/>
            <p:cNvSpPr>
              <a:spLocks noChangeShapeType="1"/>
            </p:cNvSpPr>
            <p:nvPr/>
          </p:nvSpPr>
          <p:spPr bwMode="auto">
            <a:xfrm flipH="1" flipV="1">
              <a:off x="1348" y="1585"/>
              <a:ext cx="29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1" name="Line 180"/>
            <p:cNvSpPr>
              <a:spLocks noChangeShapeType="1"/>
            </p:cNvSpPr>
            <p:nvPr/>
          </p:nvSpPr>
          <p:spPr bwMode="auto">
            <a:xfrm flipH="1">
              <a:off x="1348" y="1585"/>
              <a:ext cx="539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2" name="Line 181"/>
            <p:cNvSpPr>
              <a:spLocks noChangeShapeType="1"/>
            </p:cNvSpPr>
            <p:nvPr/>
          </p:nvSpPr>
          <p:spPr bwMode="auto">
            <a:xfrm flipH="1" flipV="1">
              <a:off x="1887" y="1585"/>
              <a:ext cx="29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3" name="Line 182"/>
            <p:cNvSpPr>
              <a:spLocks noChangeShapeType="1"/>
            </p:cNvSpPr>
            <p:nvPr/>
          </p:nvSpPr>
          <p:spPr bwMode="auto">
            <a:xfrm flipV="1">
              <a:off x="1741" y="1496"/>
              <a:ext cx="0" cy="89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4" name="Line 183"/>
            <p:cNvSpPr>
              <a:spLocks noChangeShapeType="1"/>
            </p:cNvSpPr>
            <p:nvPr/>
          </p:nvSpPr>
          <p:spPr bwMode="auto">
            <a:xfrm flipV="1">
              <a:off x="1435" y="1496"/>
              <a:ext cx="0" cy="89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5" name="Rectangle 184"/>
            <p:cNvSpPr>
              <a:spLocks noChangeArrowheads="1"/>
            </p:cNvSpPr>
            <p:nvPr/>
          </p:nvSpPr>
          <p:spPr bwMode="auto">
            <a:xfrm>
              <a:off x="1140" y="1621"/>
              <a:ext cx="11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endParaRPr lang="en-US" altLang="ja-JP" sz="1000">
                <a:solidFill>
                  <a:srgbClr val="FF3300"/>
                </a:solidFill>
                <a:ea typeface="MS PGothic" pitchFamily="34" charset="-128"/>
              </a:endParaRPr>
            </a:p>
          </p:txBody>
        </p:sp>
        <p:graphicFrame>
          <p:nvGraphicFramePr>
            <p:cNvPr id="1031" name="Object 185"/>
            <p:cNvGraphicFramePr>
              <a:graphicFrameLocks/>
            </p:cNvGraphicFramePr>
            <p:nvPr/>
          </p:nvGraphicFramePr>
          <p:xfrm>
            <a:off x="1261" y="1317"/>
            <a:ext cx="30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1" name="ｸﾘｯﾌﾟ" r:id="rId34" imgW="3274920" imgH="1957320" progId="">
                    <p:embed/>
                  </p:oleObj>
                </mc:Choice>
                <mc:Fallback>
                  <p:oleObj name="ｸﾘｯﾌﾟ" r:id="rId34" imgW="3274920" imgH="19573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1" y="1317"/>
                          <a:ext cx="305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2" name="Object 186"/>
            <p:cNvGraphicFramePr>
              <a:graphicFrameLocks/>
            </p:cNvGraphicFramePr>
            <p:nvPr/>
          </p:nvGraphicFramePr>
          <p:xfrm>
            <a:off x="1568" y="1317"/>
            <a:ext cx="306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" name="ｸﾘｯﾌﾟ" r:id="rId35" imgW="3274920" imgH="1957320" progId="">
                    <p:embed/>
                  </p:oleObj>
                </mc:Choice>
                <mc:Fallback>
                  <p:oleObj name="ｸﾘｯﾌﾟ" r:id="rId35" imgW="3274920" imgH="19573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8" y="1317"/>
                          <a:ext cx="306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" name="Object 187"/>
            <p:cNvGraphicFramePr>
              <a:graphicFrameLocks/>
            </p:cNvGraphicFramePr>
            <p:nvPr/>
          </p:nvGraphicFramePr>
          <p:xfrm>
            <a:off x="1734" y="923"/>
            <a:ext cx="158" cy="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" name="ｸﾘｯﾌﾟ" r:id="rId36" imgW="657000" imgH="315720" progId="">
                    <p:embed/>
                  </p:oleObj>
                </mc:Choice>
                <mc:Fallback>
                  <p:oleObj name="ｸﾘｯﾌﾟ" r:id="rId36" imgW="657000" imgH="3157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4" y="923"/>
                          <a:ext cx="158" cy="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" name="Object 188"/>
            <p:cNvGraphicFramePr>
              <a:graphicFrameLocks/>
            </p:cNvGraphicFramePr>
            <p:nvPr/>
          </p:nvGraphicFramePr>
          <p:xfrm>
            <a:off x="1488" y="1632"/>
            <a:ext cx="287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4" name="ｸﾘｯﾌﾟ" r:id="rId37" imgW="455400" imgH="234720" progId="">
                    <p:embed/>
                  </p:oleObj>
                </mc:Choice>
                <mc:Fallback>
                  <p:oleObj name="ｸﾘｯﾌﾟ" r:id="rId37" imgW="455400" imgH="2347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632"/>
                          <a:ext cx="287" cy="1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89"/>
          <p:cNvGrpSpPr>
            <a:grpSpLocks/>
          </p:cNvGrpSpPr>
          <p:nvPr/>
        </p:nvGrpSpPr>
        <p:grpSpPr bwMode="auto">
          <a:xfrm>
            <a:off x="7235825" y="4365625"/>
            <a:ext cx="1431925" cy="1038225"/>
            <a:chOff x="147" y="3198"/>
            <a:chExt cx="902" cy="654"/>
          </a:xfrm>
        </p:grpSpPr>
        <p:sp>
          <p:nvSpPr>
            <p:cNvPr id="1105" name="AutoShape 190"/>
            <p:cNvSpPr>
              <a:spLocks noChangeArrowheads="1"/>
            </p:cNvSpPr>
            <p:nvPr/>
          </p:nvSpPr>
          <p:spPr bwMode="auto">
            <a:xfrm>
              <a:off x="147" y="3255"/>
              <a:ext cx="728" cy="597"/>
            </a:xfrm>
            <a:prstGeom prst="roundRect">
              <a:avLst>
                <a:gd name="adj" fmla="val 12495"/>
              </a:avLst>
            </a:prstGeom>
            <a:solidFill>
              <a:srgbClr val="CCFF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106" name="Picture 191"/>
            <p:cNvPicPr>
              <a:picLocks noChangeArrowheads="1"/>
            </p:cNvPicPr>
            <p:nvPr/>
          </p:nvPicPr>
          <p:blipFill>
            <a:blip r:embed="rId38" cstate="print"/>
            <a:srcRect/>
            <a:stretch>
              <a:fillRect/>
            </a:stretch>
          </p:blipFill>
          <p:spPr bwMode="auto">
            <a:xfrm>
              <a:off x="605" y="3320"/>
              <a:ext cx="226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028" name="Object 192"/>
            <p:cNvGraphicFramePr>
              <a:graphicFrameLocks/>
            </p:cNvGraphicFramePr>
            <p:nvPr/>
          </p:nvGraphicFramePr>
          <p:xfrm>
            <a:off x="205" y="3403"/>
            <a:ext cx="364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5" name="ｸﾘｯﾌﾟ" r:id="rId39" imgW="803160" imgH="1041120" progId="">
                    <p:embed/>
                  </p:oleObj>
                </mc:Choice>
                <mc:Fallback>
                  <p:oleObj name="ｸﾘｯﾌﾟ" r:id="rId39" imgW="803160" imgH="10411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" y="3403"/>
                          <a:ext cx="364" cy="4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9" name="Object 193"/>
            <p:cNvGraphicFramePr>
              <a:graphicFrameLocks/>
            </p:cNvGraphicFramePr>
            <p:nvPr/>
          </p:nvGraphicFramePr>
          <p:xfrm>
            <a:off x="278" y="3442"/>
            <a:ext cx="241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6" name="ｸﾘｯﾌﾟ" r:id="rId41" imgW="1171440" imgH="985680" progId="">
                    <p:embed/>
                  </p:oleObj>
                </mc:Choice>
                <mc:Fallback>
                  <p:oleObj name="ｸﾘｯﾌﾟ" r:id="rId41" imgW="1171440" imgH="98568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" y="3442"/>
                          <a:ext cx="241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0" name="Object 194"/>
            <p:cNvGraphicFramePr>
              <a:graphicFrameLocks/>
            </p:cNvGraphicFramePr>
            <p:nvPr/>
          </p:nvGraphicFramePr>
          <p:xfrm>
            <a:off x="640" y="3531"/>
            <a:ext cx="147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" name="ｸﾘｯﾌﾟ" r:id="rId43" imgW="911160" imgH="1157040" progId="">
                    <p:embed/>
                  </p:oleObj>
                </mc:Choice>
                <mc:Fallback>
                  <p:oleObj name="ｸﾘｯﾌﾟ" r:id="rId43" imgW="911160" imgH="115704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" y="3531"/>
                          <a:ext cx="147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07" name="Line 195"/>
            <p:cNvSpPr>
              <a:spLocks noChangeShapeType="1"/>
            </p:cNvSpPr>
            <p:nvPr/>
          </p:nvSpPr>
          <p:spPr bwMode="auto">
            <a:xfrm flipH="1">
              <a:off x="532" y="3427"/>
              <a:ext cx="73" cy="59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8" name="Line 196"/>
            <p:cNvSpPr>
              <a:spLocks noChangeShapeType="1"/>
            </p:cNvSpPr>
            <p:nvPr/>
          </p:nvSpPr>
          <p:spPr bwMode="auto">
            <a:xfrm>
              <a:off x="787" y="3613"/>
              <a:ext cx="262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9" name="Line 197"/>
            <p:cNvSpPr>
              <a:spLocks noChangeShapeType="1"/>
            </p:cNvSpPr>
            <p:nvPr/>
          </p:nvSpPr>
          <p:spPr bwMode="auto">
            <a:xfrm flipV="1">
              <a:off x="1046" y="3319"/>
              <a:ext cx="0" cy="29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0" name="Rectangle 198"/>
            <p:cNvSpPr>
              <a:spLocks noChangeArrowheads="1"/>
            </p:cNvSpPr>
            <p:nvPr/>
          </p:nvSpPr>
          <p:spPr bwMode="auto">
            <a:xfrm>
              <a:off x="212" y="3261"/>
              <a:ext cx="39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ja-JP" sz="1400">
                  <a:ea typeface="MS PGothic" pitchFamily="34" charset="-128"/>
                </a:rPr>
                <a:t>Home</a:t>
              </a:r>
            </a:p>
          </p:txBody>
        </p:sp>
        <p:sp>
          <p:nvSpPr>
            <p:cNvPr id="1111" name="Rectangle 199"/>
            <p:cNvSpPr>
              <a:spLocks noChangeArrowheads="1"/>
            </p:cNvSpPr>
            <p:nvPr/>
          </p:nvSpPr>
          <p:spPr bwMode="auto">
            <a:xfrm>
              <a:off x="552" y="3198"/>
              <a:ext cx="36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 eaLnBrk="0" hangingPunct="0"/>
              <a:endParaRPr lang="en-US" altLang="ja-JP" sz="1000">
                <a:solidFill>
                  <a:srgbClr val="FF3300"/>
                </a:solidFill>
                <a:ea typeface="MS PGothic" pitchFamily="34" charset="-128"/>
              </a:endParaRPr>
            </a:p>
          </p:txBody>
        </p:sp>
        <p:sp>
          <p:nvSpPr>
            <p:cNvPr id="1112" name="Rectangle 200"/>
            <p:cNvSpPr>
              <a:spLocks noChangeArrowheads="1"/>
            </p:cNvSpPr>
            <p:nvPr/>
          </p:nvSpPr>
          <p:spPr bwMode="auto">
            <a:xfrm>
              <a:off x="638" y="3643"/>
              <a:ext cx="24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ja-JP" sz="900">
                  <a:ea typeface="MS PGothic" pitchFamily="34" charset="-128"/>
                </a:rPr>
                <a:t>TEL</a:t>
              </a:r>
            </a:p>
          </p:txBody>
        </p:sp>
      </p:grpSp>
      <p:grpSp>
        <p:nvGrpSpPr>
          <p:cNvPr id="14" name="Group 201"/>
          <p:cNvGrpSpPr>
            <a:grpSpLocks/>
          </p:cNvGrpSpPr>
          <p:nvPr/>
        </p:nvGrpSpPr>
        <p:grpSpPr bwMode="auto">
          <a:xfrm>
            <a:off x="7308304" y="188640"/>
            <a:ext cx="855663" cy="863600"/>
            <a:chOff x="3183" y="870"/>
            <a:chExt cx="539" cy="544"/>
          </a:xfrm>
        </p:grpSpPr>
        <p:sp>
          <p:nvSpPr>
            <p:cNvPr id="1102" name="Line 202"/>
            <p:cNvSpPr>
              <a:spLocks noChangeShapeType="1"/>
            </p:cNvSpPr>
            <p:nvPr/>
          </p:nvSpPr>
          <p:spPr bwMode="auto">
            <a:xfrm flipH="1">
              <a:off x="3343" y="1282"/>
              <a:ext cx="215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3" name="AutoShape 203"/>
            <p:cNvSpPr>
              <a:spLocks noChangeArrowheads="1"/>
            </p:cNvSpPr>
            <p:nvPr/>
          </p:nvSpPr>
          <p:spPr bwMode="auto">
            <a:xfrm>
              <a:off x="3183" y="884"/>
              <a:ext cx="539" cy="530"/>
            </a:xfrm>
            <a:prstGeom prst="roundRect">
              <a:avLst>
                <a:gd name="adj" fmla="val 12495"/>
              </a:avLst>
            </a:prstGeom>
            <a:solidFill>
              <a:srgbClr val="CCFF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6" name="Object 204"/>
            <p:cNvGraphicFramePr>
              <a:graphicFrameLocks/>
            </p:cNvGraphicFramePr>
            <p:nvPr/>
          </p:nvGraphicFramePr>
          <p:xfrm>
            <a:off x="3407" y="1075"/>
            <a:ext cx="306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" name="ｸﾘｯﾌﾟ" r:id="rId44" imgW="2973240" imgH="3663720" progId="">
                    <p:embed/>
                  </p:oleObj>
                </mc:Choice>
                <mc:Fallback>
                  <p:oleObj name="ｸﾘｯﾌﾟ" r:id="rId44" imgW="2973240" imgH="36637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7" y="1075"/>
                          <a:ext cx="306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04" name="Rectangle 205"/>
            <p:cNvSpPr>
              <a:spLocks noChangeArrowheads="1"/>
            </p:cNvSpPr>
            <p:nvPr/>
          </p:nvSpPr>
          <p:spPr bwMode="auto">
            <a:xfrm>
              <a:off x="3293" y="870"/>
              <a:ext cx="38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ja-JP" sz="1200">
                  <a:ea typeface="MS PGothic" pitchFamily="34" charset="-128"/>
                </a:rPr>
                <a:t>control</a:t>
              </a:r>
            </a:p>
          </p:txBody>
        </p:sp>
        <p:graphicFrame>
          <p:nvGraphicFramePr>
            <p:cNvPr id="1027" name="Object 206"/>
            <p:cNvGraphicFramePr>
              <a:graphicFrameLocks/>
            </p:cNvGraphicFramePr>
            <p:nvPr/>
          </p:nvGraphicFramePr>
          <p:xfrm>
            <a:off x="3270" y="994"/>
            <a:ext cx="212" cy="1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" name="ｸﾘｯﾌﾟ" r:id="rId46" imgW="3274920" imgH="1957320" progId="">
                    <p:embed/>
                  </p:oleObj>
                </mc:Choice>
                <mc:Fallback>
                  <p:oleObj name="ｸﾘｯﾌﾟ" r:id="rId46" imgW="3274920" imgH="195732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0" y="994"/>
                          <a:ext cx="212" cy="1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7919" name="Oval 207"/>
          <p:cNvSpPr>
            <a:spLocks noChangeArrowheads="1"/>
          </p:cNvSpPr>
          <p:nvPr/>
        </p:nvSpPr>
        <p:spPr bwMode="auto">
          <a:xfrm>
            <a:off x="5795963" y="112553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7920" name="Oval 208"/>
          <p:cNvSpPr>
            <a:spLocks noChangeArrowheads="1"/>
          </p:cNvSpPr>
          <p:nvPr/>
        </p:nvSpPr>
        <p:spPr bwMode="auto">
          <a:xfrm>
            <a:off x="6588224" y="1772816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7921" name="Oval 209"/>
          <p:cNvSpPr>
            <a:spLocks noChangeArrowheads="1"/>
          </p:cNvSpPr>
          <p:nvPr/>
        </p:nvSpPr>
        <p:spPr bwMode="auto">
          <a:xfrm>
            <a:off x="6804025" y="263683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7922" name="Oval 210"/>
          <p:cNvSpPr>
            <a:spLocks noChangeArrowheads="1"/>
          </p:cNvSpPr>
          <p:nvPr/>
        </p:nvSpPr>
        <p:spPr bwMode="auto">
          <a:xfrm>
            <a:off x="6659563" y="35734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7923" name="Oval 211"/>
          <p:cNvSpPr>
            <a:spLocks noChangeArrowheads="1"/>
          </p:cNvSpPr>
          <p:nvPr/>
        </p:nvSpPr>
        <p:spPr bwMode="auto">
          <a:xfrm>
            <a:off x="6011863" y="46529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7924" name="Oval 212"/>
          <p:cNvSpPr>
            <a:spLocks noChangeArrowheads="1"/>
          </p:cNvSpPr>
          <p:nvPr/>
        </p:nvSpPr>
        <p:spPr bwMode="auto">
          <a:xfrm>
            <a:off x="4499992" y="4725144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7925" name="Oval 213"/>
          <p:cNvSpPr>
            <a:spLocks noChangeArrowheads="1"/>
          </p:cNvSpPr>
          <p:nvPr/>
        </p:nvSpPr>
        <p:spPr bwMode="auto">
          <a:xfrm>
            <a:off x="3563938" y="46529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7926" name="Oval 214"/>
          <p:cNvSpPr>
            <a:spLocks noChangeArrowheads="1"/>
          </p:cNvSpPr>
          <p:nvPr/>
        </p:nvSpPr>
        <p:spPr bwMode="auto">
          <a:xfrm>
            <a:off x="2555875" y="37893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7927" name="Oval 215"/>
          <p:cNvSpPr>
            <a:spLocks noChangeArrowheads="1"/>
          </p:cNvSpPr>
          <p:nvPr/>
        </p:nvSpPr>
        <p:spPr bwMode="auto">
          <a:xfrm>
            <a:off x="1908175" y="27813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7928" name="Oval 216"/>
          <p:cNvSpPr>
            <a:spLocks noChangeArrowheads="1"/>
          </p:cNvSpPr>
          <p:nvPr/>
        </p:nvSpPr>
        <p:spPr bwMode="auto">
          <a:xfrm>
            <a:off x="1979613" y="12684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0" name="Text Box 218"/>
          <p:cNvSpPr txBox="1">
            <a:spLocks noChangeArrowheads="1"/>
          </p:cNvSpPr>
          <p:nvPr/>
        </p:nvSpPr>
        <p:spPr bwMode="auto">
          <a:xfrm>
            <a:off x="87313" y="44450"/>
            <a:ext cx="2317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/>
              <a:t>网络应用示意图</a:t>
            </a:r>
          </a:p>
        </p:txBody>
      </p:sp>
      <p:sp>
        <p:nvSpPr>
          <p:cNvPr id="1101" name="Text Box 219"/>
          <p:cNvSpPr txBox="1">
            <a:spLocks noChangeArrowheads="1"/>
          </p:cNvSpPr>
          <p:nvPr/>
        </p:nvSpPr>
        <p:spPr bwMode="auto">
          <a:xfrm>
            <a:off x="8547100" y="44450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13</a:t>
            </a:r>
            <a:endParaRPr lang="en-US" altLang="zh-CN" dirty="0"/>
          </a:p>
        </p:txBody>
      </p:sp>
      <p:sp>
        <p:nvSpPr>
          <p:cNvPr id="217" name="TextBox 216"/>
          <p:cNvSpPr txBox="1"/>
          <p:nvPr/>
        </p:nvSpPr>
        <p:spPr>
          <a:xfrm>
            <a:off x="2354859" y="6237312"/>
            <a:ext cx="6681637" cy="461665"/>
          </a:xfrm>
          <a:prstGeom prst="rect">
            <a:avLst/>
          </a:prstGeom>
          <a:solidFill>
            <a:srgbClr val="FF99FF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趋势：后台走向前台，（产业）辅助走向引领！</a:t>
            </a:r>
            <a:endParaRPr lang="zh-CN" altLang="en-US" b="1" dirty="0"/>
          </a:p>
        </p:txBody>
      </p:sp>
      <p:pic>
        <p:nvPicPr>
          <p:cNvPr id="17" name="音频 1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83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04"/>
    </mc:Choice>
    <mc:Fallback xmlns="">
      <p:transition spd="slow" advTm="91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627749" grpId="0" animBg="1"/>
      <p:bldP spid="627919" grpId="0" animBg="1"/>
      <p:bldP spid="627920" grpId="0" animBg="1"/>
      <p:bldP spid="627921" grpId="0" animBg="1"/>
      <p:bldP spid="627922" grpId="0" animBg="1"/>
      <p:bldP spid="627923" grpId="0" animBg="1"/>
      <p:bldP spid="627924" grpId="0" animBg="1"/>
      <p:bldP spid="627925" grpId="0" animBg="1"/>
      <p:bldP spid="627926" grpId="0" animBg="1"/>
      <p:bldP spid="627927" grpId="0" animBg="1"/>
      <p:bldP spid="627928" grpId="0" animBg="1"/>
      <p:bldP spid="2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685800" y="1420813"/>
            <a:ext cx="8153400" cy="5103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</a:pPr>
            <a:r>
              <a:rPr lang="zh-CN" altLang="en-US" sz="2800" b="1"/>
              <a:t>网络对社会的影响：</a:t>
            </a:r>
            <a:r>
              <a:rPr lang="zh-CN" altLang="en-US"/>
              <a:t>   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800" b="1"/>
              <a:t>人民生活丰富多彩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zh-CN" altLang="en-US" sz="2800" b="1"/>
              <a:t>工业化社会</a:t>
            </a:r>
            <a:r>
              <a:rPr lang="en-US" altLang="zh-CN" sz="2800" b="1"/>
              <a:t>——</a:t>
            </a:r>
            <a:r>
              <a:rPr lang="zh-CN" altLang="en-US" sz="2800" b="1"/>
              <a:t>物质享受，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zh-CN" altLang="en-US" sz="2800" b="1"/>
              <a:t>信息化社会</a:t>
            </a:r>
            <a:r>
              <a:rPr lang="en-US" altLang="zh-CN" sz="2800" b="1"/>
              <a:t>——</a:t>
            </a:r>
            <a:r>
              <a:rPr lang="zh-CN" altLang="en-US" sz="2800" b="1"/>
              <a:t>精神享受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800" b="1"/>
              <a:t>经济生活日益变化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zh-CN" altLang="en-US" sz="2800" b="1"/>
              <a:t>产业结构的变革，新兴产业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800" b="1"/>
              <a:t>社会功能不断充实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zh-CN" altLang="en-US" sz="2800" b="1"/>
              <a:t>网络世界需要新的法律、法规予以维护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800" b="1"/>
              <a:t>国际间合作更加密切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zh-CN" altLang="en-US" sz="2800" b="1"/>
              <a:t>“地球村”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28739" name="Rectangle 3"/>
          <p:cNvSpPr>
            <a:spLocks noChangeArrowheads="1"/>
          </p:cNvSpPr>
          <p:nvPr/>
        </p:nvSpPr>
        <p:spPr bwMode="auto">
          <a:xfrm>
            <a:off x="228600" y="1143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854710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14</a:t>
            </a:r>
            <a:endParaRPr lang="en-US" altLang="zh-CN" dirty="0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666750" y="123825"/>
            <a:ext cx="8153400" cy="1073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</a:pPr>
            <a:endParaRPr lang="en-US" altLang="zh-CN" sz="1400" dirty="0"/>
          </a:p>
          <a:p>
            <a:pPr marL="342900" indent="-342900">
              <a:spcBef>
                <a:spcPct val="20000"/>
              </a:spcBef>
              <a:spcAft>
                <a:spcPct val="100000"/>
              </a:spcAft>
            </a:pPr>
            <a:r>
              <a:rPr lang="zh-CN" altLang="en-US" sz="3200" b="1" dirty="0"/>
              <a:t>计算机网络和信息社会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09"/>
    </mc:Choice>
    <mc:Fallback xmlns="">
      <p:transition spd="slow" advTm="153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5.6|12.4|3.3|2.6|3|3.5|2|2.5|2.6|5.4|1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412</Words>
  <Application>Microsoft Office PowerPoint</Application>
  <PresentationFormat>全屏显示(4:3)</PresentationFormat>
  <Paragraphs>86</Paragraphs>
  <Slides>5</Slides>
  <Notes>0</Notes>
  <HiddenSlides>0</HiddenSlides>
  <MMClips>5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7" baseType="lpstr">
      <vt:lpstr>Office 主题​​</vt:lpstr>
      <vt:lpstr>ｸﾘｯﾌﾟ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吴国新</dc:creator>
  <cp:lastModifiedBy>吴国新</cp:lastModifiedBy>
  <cp:revision>7</cp:revision>
  <dcterms:created xsi:type="dcterms:W3CDTF">2020-02-16T15:15:39Z</dcterms:created>
  <dcterms:modified xsi:type="dcterms:W3CDTF">2020-02-23T15:25:16Z</dcterms:modified>
</cp:coreProperties>
</file>